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74" r:id="rId2"/>
    <p:sldMasterId id="2147483687" r:id="rId3"/>
    <p:sldMasterId id="2147483700" r:id="rId4"/>
    <p:sldMasterId id="2147483713" r:id="rId5"/>
    <p:sldMasterId id="2147483726" r:id="rId6"/>
  </p:sldMasterIdLst>
  <p:notesMasterIdLst>
    <p:notesMasterId r:id="rId22"/>
  </p:notesMasterIdLst>
  <p:handoutMasterIdLst>
    <p:handoutMasterId r:id="rId23"/>
  </p:handoutMasterIdLst>
  <p:sldIdLst>
    <p:sldId id="437" r:id="rId7"/>
    <p:sldId id="438" r:id="rId8"/>
    <p:sldId id="439" r:id="rId9"/>
    <p:sldId id="453" r:id="rId10"/>
    <p:sldId id="440" r:id="rId11"/>
    <p:sldId id="454" r:id="rId12"/>
    <p:sldId id="442" r:id="rId13"/>
    <p:sldId id="443" r:id="rId14"/>
    <p:sldId id="455" r:id="rId15"/>
    <p:sldId id="444" r:id="rId16"/>
    <p:sldId id="446" r:id="rId17"/>
    <p:sldId id="441" r:id="rId18"/>
    <p:sldId id="450" r:id="rId19"/>
    <p:sldId id="451" r:id="rId20"/>
    <p:sldId id="452"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eig, Jeff"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F19C3F"/>
    <a:srgbClr val="5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808" autoAdjust="0"/>
    <p:restoredTop sz="94690" autoAdjust="0"/>
  </p:normalViewPr>
  <p:slideViewPr>
    <p:cSldViewPr snapToGrid="0" snapToObjects="1">
      <p:cViewPr varScale="1">
        <p:scale>
          <a:sx n="112" d="100"/>
          <a:sy n="112" d="100"/>
        </p:scale>
        <p:origin x="1112" y="2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p:scale>
          <a:sx n="130" d="100"/>
          <a:sy n="130" d="100"/>
        </p:scale>
        <p:origin x="2238" y="-132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47DAF5DB-571B-43B3-977C-07C551C65F87}" type="datetimeFigureOut">
              <a:rPr lang="en-US" smtClean="0"/>
              <a:t>10/2/19</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4E6C9BE9-74CA-44ED-818F-E9C8A6731250}" type="slidenum">
              <a:rPr lang="en-US" smtClean="0"/>
              <a:t>‹#›</a:t>
            </a:fld>
            <a:endParaRPr lang="en-US"/>
          </a:p>
        </p:txBody>
      </p:sp>
    </p:spTree>
    <p:extLst>
      <p:ext uri="{BB962C8B-B14F-4D97-AF65-F5344CB8AC3E}">
        <p14:creationId xmlns:p14="http://schemas.microsoft.com/office/powerpoint/2010/main" val="24723470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1"/>
            <a:ext cx="3037840" cy="466725"/>
          </a:xfrm>
          <a:prstGeom prst="rect">
            <a:avLst/>
          </a:prstGeom>
        </p:spPr>
        <p:txBody>
          <a:bodyPr vert="horz" lIns="91440" tIns="45720" rIns="91440" bIns="45720" rtlCol="0"/>
          <a:lstStyle>
            <a:lvl1pPr algn="r">
              <a:defRPr sz="1200"/>
            </a:lvl1pPr>
          </a:lstStyle>
          <a:p>
            <a:fld id="{E9C0990C-E794-4034-9275-FF1AB106B887}" type="datetimeFigureOut">
              <a:rPr lang="en-US" smtClean="0"/>
              <a:t>10/2/19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576"/>
            <a:ext cx="560832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6"/>
            <a:ext cx="303784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6"/>
            <a:ext cx="3037840" cy="466725"/>
          </a:xfrm>
          <a:prstGeom prst="rect">
            <a:avLst/>
          </a:prstGeom>
        </p:spPr>
        <p:txBody>
          <a:bodyPr vert="horz" lIns="91440" tIns="45720" rIns="91440" bIns="45720" rtlCol="0" anchor="b"/>
          <a:lstStyle>
            <a:lvl1pPr algn="r">
              <a:defRPr sz="1200"/>
            </a:lvl1pPr>
          </a:lstStyle>
          <a:p>
            <a:fld id="{4F4A45BA-2615-436C-8A18-E3986F58689E}" type="slidenum">
              <a:rPr lang="en-US" smtClean="0"/>
              <a:t>‹#›</a:t>
            </a:fld>
            <a:endParaRPr lang="en-US"/>
          </a:p>
        </p:txBody>
      </p:sp>
    </p:spTree>
    <p:extLst>
      <p:ext uri="{BB962C8B-B14F-4D97-AF65-F5344CB8AC3E}">
        <p14:creationId xmlns:p14="http://schemas.microsoft.com/office/powerpoint/2010/main" val="6294537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541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2092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39028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37905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0432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6858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80066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9545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739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847189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0393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49527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70257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49771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0116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23273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245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30111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91642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3051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81482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855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090209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9969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30716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37371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40102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47649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538260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89950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70119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78165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200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828551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0910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244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54559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14856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4664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4898809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00323353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726540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846584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8900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05833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80883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55735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0664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578588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585632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956617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86900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45662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4556460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9916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13224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929320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16615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435378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641386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73779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3787221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438319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592700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79658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88166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657909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40616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53878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18303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theme" Target="../theme/theme6.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98821955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325255249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421236381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571733982"/>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223434082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F247-9942-4816-A3EB-7F8E3BC7FE56}" type="datetimeFigureOut">
              <a:rPr lang="en-US" smtClean="0">
                <a:solidFill>
                  <a:prstClr val="black">
                    <a:tint val="75000"/>
                  </a:prstClr>
                </a:solidFill>
              </a:rPr>
              <a:pPr/>
              <a:t>10/2/19</a:t>
            </a:fld>
            <a:endParaRPr lang="en-US" dirty="0">
              <a:solidFill>
                <a:prstClr val="black">
                  <a:tint val="75000"/>
                </a:prstClr>
              </a:solidFill>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361EF-3AF0-4E10-B874-6AE2AFF67B25}" type="slidenum">
              <a:rPr lang="en-US" smtClean="0">
                <a:solidFill>
                  <a:prstClr val="black">
                    <a:tint val="75000"/>
                  </a:prstClr>
                </a:solidFill>
              </a:rPr>
              <a:pPr/>
              <a:t>‹#›</a:t>
            </a:fld>
            <a:endParaRPr lang="en-US" dirty="0">
              <a:solidFill>
                <a:prstClr val="black">
                  <a:tint val="75000"/>
                </a:prstClr>
              </a:solidFill>
            </a:endParaRPr>
          </a:p>
        </p:txBody>
      </p:sp>
      <p:cxnSp>
        <p:nvCxnSpPr>
          <p:cNvPr id="7" name="Straight Connector 6"/>
          <p:cNvCxnSpPr/>
          <p:nvPr userDrawn="1"/>
        </p:nvCxnSpPr>
        <p:spPr>
          <a:xfrm flipV="1">
            <a:off x="1254726" y="6650768"/>
            <a:ext cx="7634745" cy="723"/>
          </a:xfrm>
          <a:prstGeom prst="line">
            <a:avLst/>
          </a:prstGeom>
          <a:ln w="9525" cmpd="sng">
            <a:solidFill>
              <a:srgbClr val="002D73"/>
            </a:solidFill>
          </a:ln>
          <a:effectLst/>
        </p:spPr>
        <p:style>
          <a:lnRef idx="2">
            <a:schemeClr val="accent1"/>
          </a:lnRef>
          <a:fillRef idx="0">
            <a:schemeClr val="accent1"/>
          </a:fillRef>
          <a:effectRef idx="1">
            <a:schemeClr val="accent1"/>
          </a:effectRef>
          <a:fontRef idx="minor">
            <a:schemeClr val="tx1"/>
          </a:fontRef>
        </p:style>
      </p:cxnSp>
      <p:sp>
        <p:nvSpPr>
          <p:cNvPr id="8" name="TextBox 7"/>
          <p:cNvSpPr txBox="1"/>
          <p:nvPr userDrawn="1"/>
        </p:nvSpPr>
        <p:spPr>
          <a:xfrm>
            <a:off x="4740457" y="6374493"/>
            <a:ext cx="4220006" cy="276999"/>
          </a:xfrm>
          <a:prstGeom prst="rect">
            <a:avLst/>
          </a:prstGeom>
          <a:noFill/>
        </p:spPr>
        <p:txBody>
          <a:bodyPr wrap="square" rtlCol="0">
            <a:spAutoFit/>
          </a:bodyPr>
          <a:lstStyle/>
          <a:p>
            <a:pPr algn="r"/>
            <a:r>
              <a:rPr lang="en-US" sz="1200" spc="50" dirty="0">
                <a:solidFill>
                  <a:srgbClr val="002D73"/>
                </a:solidFill>
                <a:latin typeface="Times New Roman"/>
                <a:cs typeface="Times New Roman"/>
              </a:rPr>
              <a:t>CONNECTICUT STATE DEPARTMENT OF EDUCATION</a:t>
            </a:r>
          </a:p>
        </p:txBody>
      </p:sp>
      <p:pic>
        <p:nvPicPr>
          <p:cNvPr id="9" name="Picture 8" descr="CSDElogo_informal_blue.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13953" y="5861712"/>
            <a:ext cx="1040773" cy="789779"/>
          </a:xfrm>
          <a:prstGeom prst="rect">
            <a:avLst/>
          </a:prstGeom>
        </p:spPr>
      </p:pic>
    </p:spTree>
    <p:extLst>
      <p:ext uri="{BB962C8B-B14F-4D97-AF65-F5344CB8AC3E}">
        <p14:creationId xmlns:p14="http://schemas.microsoft.com/office/powerpoint/2010/main" val="169347496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eff.Greig@ct.gov" TargetMode="External"/><Relationship Id="rId1" Type="http://schemas.openxmlformats.org/officeDocument/2006/relationships/slideLayout" Target="../slideLayouts/slideLayout48.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8.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8.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ct.portal.airast.org/" TargetMode="External"/><Relationship Id="rId1" Type="http://schemas.openxmlformats.org/officeDocument/2006/relationships/slideLayout" Target="../slideLayouts/slideLayout48.xml"/><Relationship Id="rId5" Type="http://schemas.openxmlformats.org/officeDocument/2006/relationships/hyperlink" Target="https://www.youtube.com/watch?v=nrp9bSf2L7E&amp;t=8s" TargetMode="Externa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hyperlink" Target="mailto:Jeff.Greig@ct.gov" TargetMode="External"/><Relationship Id="rId2" Type="http://schemas.openxmlformats.org/officeDocument/2006/relationships/hyperlink" Target="mailto:Ronald.Michaels@ct.gov" TargetMode="External"/><Relationship Id="rId1" Type="http://schemas.openxmlformats.org/officeDocument/2006/relationships/slideLayout" Target="../slideLayouts/slideLayout4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ct.portal.airast.org/" TargetMode="External"/><Relationship Id="rId1" Type="http://schemas.openxmlformats.org/officeDocument/2006/relationships/slideLayout" Target="../slideLayouts/slideLayout48.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edsight.ct.gov/" TargetMode="Externa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renee.savoie@ct.gov" TargetMode="External"/><Relationship Id="rId1" Type="http://schemas.openxmlformats.org/officeDocument/2006/relationships/slideLayout" Target="../slideLayouts/slideLayout48.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8.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28650" y="968974"/>
            <a:ext cx="7886700" cy="1325563"/>
          </a:xfrm>
          <a:solidFill>
            <a:schemeClr val="accent1">
              <a:lumMod val="40000"/>
              <a:lumOff val="60000"/>
            </a:schemeClr>
          </a:solidFill>
          <a:ln w="38100">
            <a:solidFill>
              <a:schemeClr val="accent1">
                <a:lumMod val="50000"/>
              </a:schemeClr>
            </a:solidFill>
          </a:ln>
        </p:spPr>
        <p:txBody>
          <a:bodyPr/>
          <a:lstStyle/>
          <a:p>
            <a:pPr algn="ctr"/>
            <a:r>
              <a:rPr lang="en-US" b="1" dirty="0">
                <a:solidFill>
                  <a:schemeClr val="accent1">
                    <a:lumMod val="50000"/>
                  </a:schemeClr>
                </a:solidFill>
                <a:latin typeface="+mn-lt"/>
              </a:rPr>
              <a:t>2019 NGSS Assessment Results</a:t>
            </a:r>
          </a:p>
        </p:txBody>
      </p:sp>
      <p:sp>
        <p:nvSpPr>
          <p:cNvPr id="9" name="Content Placeholder 8"/>
          <p:cNvSpPr>
            <a:spLocks noGrp="1"/>
          </p:cNvSpPr>
          <p:nvPr>
            <p:ph idx="1"/>
          </p:nvPr>
        </p:nvSpPr>
        <p:spPr>
          <a:xfrm>
            <a:off x="519953" y="2591006"/>
            <a:ext cx="7995397" cy="2879209"/>
          </a:xfrm>
        </p:spPr>
        <p:txBody>
          <a:bodyPr>
            <a:normAutofit lnSpcReduction="10000"/>
          </a:bodyPr>
          <a:lstStyle/>
          <a:p>
            <a:pPr marL="0" indent="0" algn="ctr">
              <a:buNone/>
            </a:pPr>
            <a:r>
              <a:rPr lang="en-US" sz="3300" b="1" dirty="0"/>
              <a:t>CT Science Supervisors Association Meeting</a:t>
            </a:r>
          </a:p>
          <a:p>
            <a:pPr marL="0" indent="0" algn="ctr">
              <a:buNone/>
            </a:pPr>
            <a:r>
              <a:rPr lang="en-US" sz="3300" b="1" dirty="0"/>
              <a:t>October 2, 2019</a:t>
            </a:r>
          </a:p>
          <a:p>
            <a:pPr marL="0" indent="0" algn="ctr">
              <a:buNone/>
            </a:pPr>
            <a:endParaRPr lang="en-US" dirty="0"/>
          </a:p>
          <a:p>
            <a:pPr marL="0" indent="0" algn="ctr">
              <a:buNone/>
            </a:pPr>
            <a:r>
              <a:rPr lang="en-US" sz="2600" dirty="0"/>
              <a:t>Jeff Greig, CT State Department of Education</a:t>
            </a:r>
          </a:p>
          <a:p>
            <a:pPr marL="0" indent="0" algn="ctr">
              <a:buNone/>
            </a:pPr>
            <a:r>
              <a:rPr lang="en-US" sz="2200" dirty="0">
                <a:hlinkClick r:id="rId2"/>
              </a:rPr>
              <a:t>Jeff.Greig@ct.gov</a:t>
            </a:r>
            <a:endParaRPr lang="en-US" sz="2200" dirty="0"/>
          </a:p>
          <a:p>
            <a:pPr marL="0" indent="0" algn="ctr">
              <a:buNone/>
            </a:pPr>
            <a:r>
              <a:rPr lang="en-US" sz="2200" dirty="0"/>
              <a:t>Phone: 860-713-6854</a:t>
            </a:r>
          </a:p>
        </p:txBody>
      </p:sp>
    </p:spTree>
    <p:extLst>
      <p:ext uri="{BB962C8B-B14F-4D97-AF65-F5344CB8AC3E}">
        <p14:creationId xmlns:p14="http://schemas.microsoft.com/office/powerpoint/2010/main" val="4215870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825" y="1893335"/>
            <a:ext cx="9040484" cy="2796421"/>
          </a:xfrm>
          <a:prstGeom prst="rect">
            <a:avLst/>
          </a:prstGeom>
        </p:spPr>
      </p:pic>
      <p:pic>
        <p:nvPicPr>
          <p:cNvPr id="5" name="Picture 4"/>
          <p:cNvPicPr>
            <a:picLocks noChangeAspect="1"/>
          </p:cNvPicPr>
          <p:nvPr/>
        </p:nvPicPr>
        <p:blipFill>
          <a:blip r:embed="rId3"/>
          <a:stretch>
            <a:fillRect/>
          </a:stretch>
        </p:blipFill>
        <p:spPr>
          <a:xfrm>
            <a:off x="103516" y="890013"/>
            <a:ext cx="8214953" cy="964402"/>
          </a:xfrm>
          <a:prstGeom prst="rect">
            <a:avLst/>
          </a:prstGeom>
        </p:spPr>
      </p:pic>
      <p:sp>
        <p:nvSpPr>
          <p:cNvPr id="6" name="TextBox 5"/>
          <p:cNvSpPr txBox="1"/>
          <p:nvPr/>
        </p:nvSpPr>
        <p:spPr>
          <a:xfrm>
            <a:off x="146425" y="2982201"/>
            <a:ext cx="1440611" cy="461665"/>
          </a:xfrm>
          <a:prstGeom prst="rect">
            <a:avLst/>
          </a:prstGeom>
          <a:solidFill>
            <a:schemeClr val="bg1"/>
          </a:solidFill>
        </p:spPr>
        <p:txBody>
          <a:bodyPr wrap="square" rtlCol="0">
            <a:spAutoFit/>
          </a:bodyPr>
          <a:lstStyle/>
          <a:p>
            <a:r>
              <a:rPr lang="en-US" sz="1200" b="1" dirty="0"/>
              <a:t>Demo District</a:t>
            </a:r>
          </a:p>
          <a:p>
            <a:endParaRPr lang="en-US" sz="1200" b="1" dirty="0"/>
          </a:p>
        </p:txBody>
      </p:sp>
      <p:sp>
        <p:nvSpPr>
          <p:cNvPr id="7" name="TextBox 6"/>
          <p:cNvSpPr txBox="1"/>
          <p:nvPr/>
        </p:nvSpPr>
        <p:spPr>
          <a:xfrm>
            <a:off x="148341" y="3986563"/>
            <a:ext cx="1440611" cy="461665"/>
          </a:xfrm>
          <a:prstGeom prst="rect">
            <a:avLst/>
          </a:prstGeom>
          <a:solidFill>
            <a:schemeClr val="bg1"/>
          </a:solidFill>
        </p:spPr>
        <p:txBody>
          <a:bodyPr wrap="square" rtlCol="0">
            <a:spAutoFit/>
          </a:bodyPr>
          <a:lstStyle/>
          <a:p>
            <a:r>
              <a:rPr lang="en-US" sz="1200" b="1" dirty="0"/>
              <a:t>Demo School 1</a:t>
            </a:r>
          </a:p>
          <a:p>
            <a:endParaRPr lang="en-US" sz="1200" b="1" dirty="0"/>
          </a:p>
        </p:txBody>
      </p:sp>
      <p:sp>
        <p:nvSpPr>
          <p:cNvPr id="8" name="TextBox 7"/>
          <p:cNvSpPr txBox="1"/>
          <p:nvPr/>
        </p:nvSpPr>
        <p:spPr>
          <a:xfrm>
            <a:off x="101600" y="195149"/>
            <a:ext cx="4392549" cy="400110"/>
          </a:xfrm>
          <a:prstGeom prst="rect">
            <a:avLst/>
          </a:prstGeom>
          <a:noFill/>
        </p:spPr>
        <p:txBody>
          <a:bodyPr wrap="none" rtlCol="0">
            <a:spAutoFit/>
          </a:bodyPr>
          <a:lstStyle/>
          <a:p>
            <a:r>
              <a:rPr lang="en-US" sz="2000" b="1" dirty="0"/>
              <a:t>Discipline Results by District and School</a:t>
            </a:r>
          </a:p>
        </p:txBody>
      </p:sp>
      <p:pic>
        <p:nvPicPr>
          <p:cNvPr id="9" name="Picture 8"/>
          <p:cNvPicPr>
            <a:picLocks noChangeAspect="1"/>
          </p:cNvPicPr>
          <p:nvPr/>
        </p:nvPicPr>
        <p:blipFill>
          <a:blip r:embed="rId4"/>
          <a:stretch>
            <a:fillRect/>
          </a:stretch>
        </p:blipFill>
        <p:spPr>
          <a:xfrm>
            <a:off x="3280593" y="4728675"/>
            <a:ext cx="5759891" cy="731845"/>
          </a:xfrm>
          <a:prstGeom prst="rect">
            <a:avLst/>
          </a:prstGeom>
        </p:spPr>
      </p:pic>
      <p:sp>
        <p:nvSpPr>
          <p:cNvPr id="10" name="Rectangle 9"/>
          <p:cNvSpPr/>
          <p:nvPr/>
        </p:nvSpPr>
        <p:spPr>
          <a:xfrm>
            <a:off x="3407434" y="5141343"/>
            <a:ext cx="181155" cy="172529"/>
          </a:xfrm>
          <a:prstGeom prst="rect">
            <a:avLst/>
          </a:prstGeom>
          <a:solidFill>
            <a:srgbClr val="53CDD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183568" y="5141342"/>
            <a:ext cx="181155" cy="172529"/>
          </a:xfrm>
          <a:prstGeom prst="rect">
            <a:avLst/>
          </a:prstGeom>
          <a:solidFill>
            <a:srgbClr val="F19C3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48341" y="4760298"/>
            <a:ext cx="3005594" cy="1077218"/>
          </a:xfrm>
          <a:prstGeom prst="rect">
            <a:avLst/>
          </a:prstGeom>
          <a:noFill/>
          <a:ln w="12700">
            <a:solidFill>
              <a:schemeClr val="tx1"/>
            </a:solidFill>
          </a:ln>
        </p:spPr>
        <p:txBody>
          <a:bodyPr wrap="square" rtlCol="0">
            <a:spAutoFit/>
          </a:bodyPr>
          <a:lstStyle/>
          <a:p>
            <a:r>
              <a:rPr lang="en-US" sz="1600" dirty="0"/>
              <a:t>Ethnicity/Race</a:t>
            </a:r>
          </a:p>
          <a:p>
            <a:r>
              <a:rPr lang="en-US" sz="1600" dirty="0"/>
              <a:t>Gender</a:t>
            </a:r>
          </a:p>
          <a:p>
            <a:r>
              <a:rPr lang="en-US" sz="1600" dirty="0"/>
              <a:t>IDEA Indicator</a:t>
            </a:r>
          </a:p>
          <a:p>
            <a:r>
              <a:rPr lang="en-US" sz="1600" dirty="0"/>
              <a:t>Limited English Proficiency Status</a:t>
            </a:r>
          </a:p>
        </p:txBody>
      </p:sp>
      <p:cxnSp>
        <p:nvCxnSpPr>
          <p:cNvPr id="3" name="Straight Arrow Connector 2"/>
          <p:cNvCxnSpPr/>
          <p:nvPr/>
        </p:nvCxnSpPr>
        <p:spPr>
          <a:xfrm flipH="1">
            <a:off x="2297874" y="1701579"/>
            <a:ext cx="326056" cy="2988177"/>
          </a:xfrm>
          <a:prstGeom prst="straightConnector1">
            <a:avLst/>
          </a:prstGeom>
          <a:ln w="47625">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337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1600" y="91632"/>
            <a:ext cx="6402717" cy="400110"/>
          </a:xfrm>
          <a:prstGeom prst="rect">
            <a:avLst/>
          </a:prstGeom>
          <a:noFill/>
        </p:spPr>
        <p:txBody>
          <a:bodyPr wrap="square" rtlCol="0">
            <a:spAutoFit/>
          </a:bodyPr>
          <a:lstStyle/>
          <a:p>
            <a:r>
              <a:rPr lang="en-US" sz="2000" b="1" dirty="0"/>
              <a:t>Disciplinary Core Ideas (DCI) Results by District and School</a:t>
            </a:r>
          </a:p>
        </p:txBody>
      </p:sp>
      <p:grpSp>
        <p:nvGrpSpPr>
          <p:cNvPr id="2" name="Group 1"/>
          <p:cNvGrpSpPr/>
          <p:nvPr/>
        </p:nvGrpSpPr>
        <p:grpSpPr>
          <a:xfrm>
            <a:off x="240580" y="1039081"/>
            <a:ext cx="6124755" cy="3902966"/>
            <a:chOff x="1371600" y="1029722"/>
            <a:chExt cx="6124755" cy="3902966"/>
          </a:xfrm>
        </p:grpSpPr>
        <p:pic>
          <p:nvPicPr>
            <p:cNvPr id="6" name="Picture 5"/>
            <p:cNvPicPr>
              <a:picLocks noChangeAspect="1"/>
            </p:cNvPicPr>
            <p:nvPr/>
          </p:nvPicPr>
          <p:blipFill>
            <a:blip r:embed="rId2"/>
            <a:stretch>
              <a:fillRect/>
            </a:stretch>
          </p:blipFill>
          <p:spPr>
            <a:xfrm>
              <a:off x="1371600" y="1029722"/>
              <a:ext cx="4408906" cy="3902966"/>
            </a:xfrm>
            <a:prstGeom prst="rect">
              <a:avLst/>
            </a:prstGeom>
          </p:spPr>
        </p:pic>
        <p:pic>
          <p:nvPicPr>
            <p:cNvPr id="7" name="Picture 6"/>
            <p:cNvPicPr>
              <a:picLocks noChangeAspect="1"/>
            </p:cNvPicPr>
            <p:nvPr/>
          </p:nvPicPr>
          <p:blipFill>
            <a:blip r:embed="rId3"/>
            <a:stretch>
              <a:fillRect/>
            </a:stretch>
          </p:blipFill>
          <p:spPr>
            <a:xfrm>
              <a:off x="5780506" y="1029742"/>
              <a:ext cx="1715849" cy="3898924"/>
            </a:xfrm>
            <a:prstGeom prst="rect">
              <a:avLst/>
            </a:prstGeom>
          </p:spPr>
        </p:pic>
      </p:grpSp>
      <p:pic>
        <p:nvPicPr>
          <p:cNvPr id="8" name="Picture 7"/>
          <p:cNvPicPr>
            <a:picLocks noChangeAspect="1"/>
          </p:cNvPicPr>
          <p:nvPr/>
        </p:nvPicPr>
        <p:blipFill>
          <a:blip r:embed="rId4"/>
          <a:stretch>
            <a:fillRect/>
          </a:stretch>
        </p:blipFill>
        <p:spPr>
          <a:xfrm>
            <a:off x="569343" y="488983"/>
            <a:ext cx="8027687" cy="564639"/>
          </a:xfrm>
          <a:prstGeom prst="rect">
            <a:avLst/>
          </a:prstGeom>
        </p:spPr>
      </p:pic>
      <p:pic>
        <p:nvPicPr>
          <p:cNvPr id="9" name="Picture 8"/>
          <p:cNvPicPr>
            <a:picLocks noChangeAspect="1"/>
          </p:cNvPicPr>
          <p:nvPr/>
        </p:nvPicPr>
        <p:blipFill>
          <a:blip r:embed="rId5"/>
          <a:stretch>
            <a:fillRect/>
          </a:stretch>
        </p:blipFill>
        <p:spPr>
          <a:xfrm>
            <a:off x="959964" y="4942047"/>
            <a:ext cx="8086725" cy="1390650"/>
          </a:xfrm>
          <a:prstGeom prst="rect">
            <a:avLst/>
          </a:prstGeom>
        </p:spPr>
      </p:pic>
      <p:sp>
        <p:nvSpPr>
          <p:cNvPr id="10" name="TextBox 9"/>
          <p:cNvSpPr txBox="1"/>
          <p:nvPr/>
        </p:nvSpPr>
        <p:spPr>
          <a:xfrm>
            <a:off x="6551841" y="1558676"/>
            <a:ext cx="1559859" cy="1077218"/>
          </a:xfrm>
          <a:prstGeom prst="rect">
            <a:avLst/>
          </a:prstGeom>
          <a:noFill/>
        </p:spPr>
        <p:txBody>
          <a:bodyPr wrap="square" rtlCol="0">
            <a:spAutoFit/>
          </a:bodyPr>
          <a:lstStyle/>
          <a:p>
            <a:r>
              <a:rPr lang="en-US" sz="1600" dirty="0"/>
              <a:t>Note: Subgroup results are not available for DCI areas.</a:t>
            </a:r>
          </a:p>
        </p:txBody>
      </p:sp>
      <p:sp>
        <p:nvSpPr>
          <p:cNvPr id="11" name="TextBox 10"/>
          <p:cNvSpPr txBox="1"/>
          <p:nvPr/>
        </p:nvSpPr>
        <p:spPr>
          <a:xfrm>
            <a:off x="6551841" y="3176514"/>
            <a:ext cx="1858682" cy="1569660"/>
          </a:xfrm>
          <a:prstGeom prst="rect">
            <a:avLst/>
          </a:prstGeom>
          <a:noFill/>
        </p:spPr>
        <p:txBody>
          <a:bodyPr wrap="square" rtlCol="0">
            <a:spAutoFit/>
          </a:bodyPr>
          <a:lstStyle/>
          <a:p>
            <a:r>
              <a:rPr lang="en-US" sz="1600" dirty="0"/>
              <a:t>* Insufficient information results from too few students in a group or too few items in the test bank.</a:t>
            </a:r>
          </a:p>
        </p:txBody>
      </p:sp>
    </p:spTree>
    <p:extLst>
      <p:ext uri="{BB962C8B-B14F-4D97-AF65-F5344CB8AC3E}">
        <p14:creationId xmlns:p14="http://schemas.microsoft.com/office/powerpoint/2010/main" val="8518294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0"/>
            <a:ext cx="7886700" cy="684742"/>
          </a:xfrm>
        </p:spPr>
        <p:txBody>
          <a:bodyPr>
            <a:normAutofit/>
          </a:bodyPr>
          <a:lstStyle/>
          <a:p>
            <a:pPr algn="ctr"/>
            <a:r>
              <a:rPr lang="en-US" sz="3200" b="1" dirty="0">
                <a:solidFill>
                  <a:schemeClr val="accent1">
                    <a:lumMod val="50000"/>
                  </a:schemeClr>
                </a:solidFill>
                <a:latin typeface="+mn-lt"/>
              </a:rPr>
              <a:t>Sample Individual Student Report</a:t>
            </a:r>
          </a:p>
        </p:txBody>
      </p:sp>
      <p:pic>
        <p:nvPicPr>
          <p:cNvPr id="4" name="Picture 3"/>
          <p:cNvPicPr>
            <a:picLocks noChangeAspect="1"/>
          </p:cNvPicPr>
          <p:nvPr/>
        </p:nvPicPr>
        <p:blipFill>
          <a:blip r:embed="rId2"/>
          <a:stretch>
            <a:fillRect/>
          </a:stretch>
        </p:blipFill>
        <p:spPr>
          <a:xfrm>
            <a:off x="325558" y="618434"/>
            <a:ext cx="4287073" cy="5603232"/>
          </a:xfrm>
          <a:prstGeom prst="rect">
            <a:avLst/>
          </a:prstGeom>
        </p:spPr>
      </p:pic>
      <p:pic>
        <p:nvPicPr>
          <p:cNvPr id="5" name="Picture 4"/>
          <p:cNvPicPr>
            <a:picLocks noChangeAspect="1"/>
          </p:cNvPicPr>
          <p:nvPr/>
        </p:nvPicPr>
        <p:blipFill>
          <a:blip r:embed="rId3"/>
          <a:stretch>
            <a:fillRect/>
          </a:stretch>
        </p:blipFill>
        <p:spPr>
          <a:xfrm>
            <a:off x="4702282" y="583586"/>
            <a:ext cx="4253461" cy="5570137"/>
          </a:xfrm>
          <a:prstGeom prst="rect">
            <a:avLst/>
          </a:prstGeom>
        </p:spPr>
      </p:pic>
    </p:spTree>
    <p:extLst>
      <p:ext uri="{BB962C8B-B14F-4D97-AF65-F5344CB8AC3E}">
        <p14:creationId xmlns:p14="http://schemas.microsoft.com/office/powerpoint/2010/main" val="1976874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49973"/>
            <a:ext cx="7886700" cy="737534"/>
          </a:xfrm>
        </p:spPr>
        <p:txBody>
          <a:bodyPr>
            <a:normAutofit/>
          </a:bodyPr>
          <a:lstStyle/>
          <a:p>
            <a:pPr algn="ctr"/>
            <a:r>
              <a:rPr lang="en-US" sz="3200" b="1" dirty="0">
                <a:solidFill>
                  <a:schemeClr val="accent1">
                    <a:lumMod val="50000"/>
                  </a:schemeClr>
                </a:solidFill>
                <a:latin typeface="+mn-lt"/>
              </a:rPr>
              <a:t>Future of NGSS Assessments and Reporting</a:t>
            </a:r>
          </a:p>
        </p:txBody>
      </p:sp>
      <p:sp>
        <p:nvSpPr>
          <p:cNvPr id="3" name="Content Placeholder 2"/>
          <p:cNvSpPr>
            <a:spLocks noGrp="1"/>
          </p:cNvSpPr>
          <p:nvPr>
            <p:ph idx="1"/>
          </p:nvPr>
        </p:nvSpPr>
        <p:spPr>
          <a:xfrm>
            <a:off x="628650" y="933055"/>
            <a:ext cx="7886700" cy="4742329"/>
          </a:xfrm>
        </p:spPr>
        <p:txBody>
          <a:bodyPr>
            <a:normAutofit fontScale="92500" lnSpcReduction="10000"/>
          </a:bodyPr>
          <a:lstStyle/>
          <a:p>
            <a:r>
              <a:rPr lang="en-US" dirty="0"/>
              <a:t>NGSS assessment will likely be adaptive starting in spring 2020. (Test was matrix sample design in 2019).</a:t>
            </a:r>
          </a:p>
          <a:p>
            <a:r>
              <a:rPr lang="en-US" dirty="0"/>
              <a:t>2020: May be able to report results by individual performance expectation (for groups of students)</a:t>
            </a:r>
          </a:p>
          <a:p>
            <a:r>
              <a:rPr lang="en-US" dirty="0"/>
              <a:t>2021: New reporting category claims based on practices and targets that include crosscutting concepts:</a:t>
            </a:r>
          </a:p>
          <a:p>
            <a:pPr marL="0" indent="0">
              <a:buNone/>
            </a:pPr>
            <a:endParaRPr lang="en-US" sz="700" dirty="0"/>
          </a:p>
          <a:p>
            <a:pPr>
              <a:buFont typeface="Wingdings" panose="05000000000000000000" pitchFamily="2" charset="2"/>
              <a:buChar char="Ø"/>
            </a:pPr>
            <a:r>
              <a:rPr lang="en-US" sz="2200" dirty="0"/>
              <a:t> Gathering Data and Investigating Scientific Questions </a:t>
            </a:r>
          </a:p>
          <a:p>
            <a:pPr>
              <a:buFont typeface="Wingdings" panose="05000000000000000000" pitchFamily="2" charset="2"/>
              <a:buChar char="Ø"/>
            </a:pPr>
            <a:r>
              <a:rPr lang="en-US" sz="2200" dirty="0"/>
              <a:t> Developing and Using Models to Describe the Natural World </a:t>
            </a:r>
          </a:p>
          <a:p>
            <a:pPr>
              <a:buFont typeface="Wingdings" panose="05000000000000000000" pitchFamily="2" charset="2"/>
              <a:buChar char="Ø"/>
            </a:pPr>
            <a:r>
              <a:rPr lang="en-US" sz="2200" dirty="0"/>
              <a:t> Using Mathematical Thinking to Analyze and Interpret Patterns in Data </a:t>
            </a:r>
          </a:p>
          <a:p>
            <a:pPr>
              <a:buFont typeface="Wingdings" panose="05000000000000000000" pitchFamily="2" charset="2"/>
              <a:buChar char="Ø"/>
            </a:pPr>
            <a:r>
              <a:rPr lang="en-US" sz="2200" dirty="0"/>
              <a:t> Use Scientific Reasoning to Construct Explanations and Arguments and  to Design Solutions </a:t>
            </a:r>
          </a:p>
        </p:txBody>
      </p:sp>
      <p:sp>
        <p:nvSpPr>
          <p:cNvPr id="4" name="TextBox 3"/>
          <p:cNvSpPr txBox="1"/>
          <p:nvPr/>
        </p:nvSpPr>
        <p:spPr>
          <a:xfrm>
            <a:off x="2757948" y="3210088"/>
            <a:ext cx="2526654" cy="584775"/>
          </a:xfrm>
          <a:prstGeom prst="rect">
            <a:avLst/>
          </a:prstGeom>
          <a:noFill/>
        </p:spPr>
        <p:txBody>
          <a:bodyPr wrap="none" rtlCol="0">
            <a:spAutoFit/>
          </a:bodyPr>
          <a:lstStyle/>
          <a:p>
            <a:r>
              <a:rPr lang="en-US" sz="3200" b="1" dirty="0">
                <a:solidFill>
                  <a:srgbClr val="FF0000"/>
                </a:solidFill>
              </a:rPr>
              <a:t>DRAFT Claims</a:t>
            </a:r>
          </a:p>
        </p:txBody>
      </p:sp>
    </p:spTree>
    <p:extLst>
      <p:ext uri="{BB962C8B-B14F-4D97-AF65-F5344CB8AC3E}">
        <p14:creationId xmlns:p14="http://schemas.microsoft.com/office/powerpoint/2010/main" val="31204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94797"/>
            <a:ext cx="7886700" cy="612028"/>
          </a:xfrm>
        </p:spPr>
        <p:txBody>
          <a:bodyPr>
            <a:normAutofit/>
          </a:bodyPr>
          <a:lstStyle/>
          <a:p>
            <a:pPr algn="ctr"/>
            <a:r>
              <a:rPr lang="en-US" sz="3200" b="1" dirty="0">
                <a:solidFill>
                  <a:schemeClr val="accent1">
                    <a:lumMod val="50000"/>
                  </a:schemeClr>
                </a:solidFill>
                <a:latin typeface="+mn-lt"/>
              </a:rPr>
              <a:t>NGSS Interim Assessments</a:t>
            </a:r>
          </a:p>
        </p:txBody>
      </p:sp>
      <p:sp>
        <p:nvSpPr>
          <p:cNvPr id="3" name="Content Placeholder 2"/>
          <p:cNvSpPr>
            <a:spLocks noGrp="1"/>
          </p:cNvSpPr>
          <p:nvPr>
            <p:ph idx="1"/>
          </p:nvPr>
        </p:nvSpPr>
        <p:spPr>
          <a:xfrm>
            <a:off x="545798" y="849779"/>
            <a:ext cx="3799915" cy="1307399"/>
          </a:xfrm>
        </p:spPr>
        <p:txBody>
          <a:bodyPr>
            <a:normAutofit lnSpcReduction="10000"/>
          </a:bodyPr>
          <a:lstStyle/>
          <a:p>
            <a:pPr marL="0" indent="0">
              <a:buNone/>
            </a:pPr>
            <a:r>
              <a:rPr lang="en-US" sz="2000" dirty="0"/>
              <a:t>Will be available on </a:t>
            </a:r>
            <a:r>
              <a:rPr lang="en-US" sz="2000" b="1" dirty="0"/>
              <a:t>October 15</a:t>
            </a:r>
          </a:p>
          <a:p>
            <a:pPr marL="0" indent="0">
              <a:buNone/>
            </a:pPr>
            <a:r>
              <a:rPr lang="en-US" sz="2000" dirty="0"/>
              <a:t>Same item clusters as in 2019 </a:t>
            </a:r>
          </a:p>
          <a:p>
            <a:pPr marL="0" indent="0">
              <a:buNone/>
            </a:pPr>
            <a:r>
              <a:rPr lang="en-US" sz="1700" dirty="0"/>
              <a:t>(will be administered individually instead of in pairs)</a:t>
            </a:r>
          </a:p>
          <a:p>
            <a:pPr lvl="1"/>
            <a:endParaRPr lang="en-US" sz="2000" dirty="0"/>
          </a:p>
        </p:txBody>
      </p:sp>
      <p:graphicFrame>
        <p:nvGraphicFramePr>
          <p:cNvPr id="4" name="Table 3"/>
          <p:cNvGraphicFramePr>
            <a:graphicFrameLocks noGrp="1"/>
          </p:cNvGraphicFramePr>
          <p:nvPr>
            <p:extLst>
              <p:ext uri="{D42A27DB-BD31-4B8C-83A1-F6EECF244321}">
                <p14:modId xmlns:p14="http://schemas.microsoft.com/office/powerpoint/2010/main" val="1916376732"/>
              </p:ext>
            </p:extLst>
          </p:nvPr>
        </p:nvGraphicFramePr>
        <p:xfrm>
          <a:off x="4665009" y="806825"/>
          <a:ext cx="3783105" cy="1483360"/>
        </p:xfrm>
        <a:graphic>
          <a:graphicData uri="http://schemas.openxmlformats.org/drawingml/2006/table">
            <a:tbl>
              <a:tblPr firstRow="1" bandRow="1">
                <a:tableStyleId>{5C22544A-7EE6-4342-B048-85BDC9FD1C3A}</a:tableStyleId>
              </a:tblPr>
              <a:tblGrid>
                <a:gridCol w="1595717">
                  <a:extLst>
                    <a:ext uri="{9D8B030D-6E8A-4147-A177-3AD203B41FA5}">
                      <a16:colId xmlns:a16="http://schemas.microsoft.com/office/drawing/2014/main" val="967349954"/>
                    </a:ext>
                  </a:extLst>
                </a:gridCol>
                <a:gridCol w="2187388">
                  <a:extLst>
                    <a:ext uri="{9D8B030D-6E8A-4147-A177-3AD203B41FA5}">
                      <a16:colId xmlns:a16="http://schemas.microsoft.com/office/drawing/2014/main" val="4017189432"/>
                    </a:ext>
                  </a:extLst>
                </a:gridCol>
              </a:tblGrid>
              <a:tr h="370840">
                <a:tc>
                  <a:txBody>
                    <a:bodyPr/>
                    <a:lstStyle/>
                    <a:p>
                      <a:pPr algn="ctr"/>
                      <a:r>
                        <a:rPr lang="en-US" dirty="0"/>
                        <a:t>Grade</a:t>
                      </a:r>
                    </a:p>
                  </a:txBody>
                  <a:tcPr/>
                </a:tc>
                <a:tc>
                  <a:txBody>
                    <a:bodyPr/>
                    <a:lstStyle/>
                    <a:p>
                      <a:pPr algn="ctr"/>
                      <a:r>
                        <a:rPr lang="en-US" dirty="0"/>
                        <a:t>No. of Item Clusters</a:t>
                      </a:r>
                    </a:p>
                  </a:txBody>
                  <a:tcPr/>
                </a:tc>
                <a:extLst>
                  <a:ext uri="{0D108BD9-81ED-4DB2-BD59-A6C34878D82A}">
                    <a16:rowId xmlns:a16="http://schemas.microsoft.com/office/drawing/2014/main" val="370990423"/>
                  </a:ext>
                </a:extLst>
              </a:tr>
              <a:tr h="370840">
                <a:tc>
                  <a:txBody>
                    <a:bodyPr/>
                    <a:lstStyle/>
                    <a:p>
                      <a:pPr algn="ctr"/>
                      <a:r>
                        <a:rPr lang="en-US" dirty="0"/>
                        <a:t>3-5</a:t>
                      </a:r>
                    </a:p>
                  </a:txBody>
                  <a:tcPr/>
                </a:tc>
                <a:tc>
                  <a:txBody>
                    <a:bodyPr/>
                    <a:lstStyle/>
                    <a:p>
                      <a:pPr algn="ctr"/>
                      <a:r>
                        <a:rPr lang="en-US" dirty="0"/>
                        <a:t>14</a:t>
                      </a:r>
                    </a:p>
                  </a:txBody>
                  <a:tcPr/>
                </a:tc>
                <a:extLst>
                  <a:ext uri="{0D108BD9-81ED-4DB2-BD59-A6C34878D82A}">
                    <a16:rowId xmlns:a16="http://schemas.microsoft.com/office/drawing/2014/main" val="990322255"/>
                  </a:ext>
                </a:extLst>
              </a:tr>
              <a:tr h="370840">
                <a:tc>
                  <a:txBody>
                    <a:bodyPr/>
                    <a:lstStyle/>
                    <a:p>
                      <a:pPr algn="ctr"/>
                      <a:r>
                        <a:rPr lang="en-US" dirty="0"/>
                        <a:t>6-8</a:t>
                      </a:r>
                    </a:p>
                  </a:txBody>
                  <a:tcPr/>
                </a:tc>
                <a:tc>
                  <a:txBody>
                    <a:bodyPr/>
                    <a:lstStyle/>
                    <a:p>
                      <a:pPr algn="ctr"/>
                      <a:r>
                        <a:rPr lang="en-US" dirty="0"/>
                        <a:t>20</a:t>
                      </a:r>
                    </a:p>
                  </a:txBody>
                  <a:tcPr/>
                </a:tc>
                <a:extLst>
                  <a:ext uri="{0D108BD9-81ED-4DB2-BD59-A6C34878D82A}">
                    <a16:rowId xmlns:a16="http://schemas.microsoft.com/office/drawing/2014/main" val="975161387"/>
                  </a:ext>
                </a:extLst>
              </a:tr>
              <a:tr h="370840">
                <a:tc>
                  <a:txBody>
                    <a:bodyPr/>
                    <a:lstStyle/>
                    <a:p>
                      <a:pPr algn="ctr"/>
                      <a:r>
                        <a:rPr lang="en-US" dirty="0"/>
                        <a:t>High School</a:t>
                      </a:r>
                    </a:p>
                  </a:txBody>
                  <a:tcPr/>
                </a:tc>
                <a:tc>
                  <a:txBody>
                    <a:bodyPr/>
                    <a:lstStyle/>
                    <a:p>
                      <a:pPr algn="ctr"/>
                      <a:r>
                        <a:rPr lang="en-US" dirty="0"/>
                        <a:t>20</a:t>
                      </a:r>
                    </a:p>
                  </a:txBody>
                  <a:tcPr/>
                </a:tc>
                <a:extLst>
                  <a:ext uri="{0D108BD9-81ED-4DB2-BD59-A6C34878D82A}">
                    <a16:rowId xmlns:a16="http://schemas.microsoft.com/office/drawing/2014/main" val="3937554918"/>
                  </a:ext>
                </a:extLst>
              </a:tr>
            </a:tbl>
          </a:graphicData>
        </a:graphic>
      </p:graphicFrame>
      <p:sp>
        <p:nvSpPr>
          <p:cNvPr id="5" name="TextBox 4"/>
          <p:cNvSpPr txBox="1"/>
          <p:nvPr/>
        </p:nvSpPr>
        <p:spPr>
          <a:xfrm>
            <a:off x="494179" y="2459552"/>
            <a:ext cx="8492068" cy="1538883"/>
          </a:xfrm>
          <a:prstGeom prst="rect">
            <a:avLst/>
          </a:prstGeom>
          <a:noFill/>
        </p:spPr>
        <p:txBody>
          <a:bodyPr wrap="none" rtlCol="0">
            <a:spAutoFit/>
          </a:bodyPr>
          <a:lstStyle/>
          <a:p>
            <a:r>
              <a:rPr lang="en-US" sz="2000" dirty="0"/>
              <a:t>Educators can access NGSS interims through Assessment Viewing Application</a:t>
            </a:r>
          </a:p>
          <a:p>
            <a:r>
              <a:rPr lang="en-US" sz="2000" dirty="0"/>
              <a:t>through the web portal: </a:t>
            </a:r>
            <a:r>
              <a:rPr lang="en-US" sz="2000" dirty="0">
                <a:hlinkClick r:id="rId2"/>
              </a:rPr>
              <a:t>https://ct.portal.airast.org</a:t>
            </a:r>
            <a:endParaRPr lang="en-US" sz="2000" dirty="0"/>
          </a:p>
          <a:p>
            <a:endParaRPr lang="en-US" sz="1050" dirty="0"/>
          </a:p>
          <a:p>
            <a:r>
              <a:rPr lang="en-US" sz="2000" dirty="0"/>
              <a:t>Resources available: </a:t>
            </a:r>
          </a:p>
          <a:p>
            <a:endParaRPr lang="en-US" sz="2000" dirty="0"/>
          </a:p>
        </p:txBody>
      </p:sp>
      <p:pic>
        <p:nvPicPr>
          <p:cNvPr id="6" name="Picture 5"/>
          <p:cNvPicPr>
            <a:picLocks noChangeAspect="1"/>
          </p:cNvPicPr>
          <p:nvPr/>
        </p:nvPicPr>
        <p:blipFill>
          <a:blip r:embed="rId3"/>
          <a:stretch>
            <a:fillRect/>
          </a:stretch>
        </p:blipFill>
        <p:spPr>
          <a:xfrm>
            <a:off x="6847354" y="2921465"/>
            <a:ext cx="1533525" cy="1676400"/>
          </a:xfrm>
          <a:prstGeom prst="rect">
            <a:avLst/>
          </a:prstGeom>
        </p:spPr>
      </p:pic>
      <p:pic>
        <p:nvPicPr>
          <p:cNvPr id="7" name="Picture 6"/>
          <p:cNvPicPr>
            <a:picLocks noChangeAspect="1"/>
          </p:cNvPicPr>
          <p:nvPr/>
        </p:nvPicPr>
        <p:blipFill>
          <a:blip r:embed="rId4"/>
          <a:stretch>
            <a:fillRect/>
          </a:stretch>
        </p:blipFill>
        <p:spPr>
          <a:xfrm>
            <a:off x="862536" y="3578100"/>
            <a:ext cx="4609698" cy="1927692"/>
          </a:xfrm>
          <a:prstGeom prst="rect">
            <a:avLst/>
          </a:prstGeom>
        </p:spPr>
      </p:pic>
      <p:sp>
        <p:nvSpPr>
          <p:cNvPr id="8" name="TextBox 7"/>
          <p:cNvSpPr txBox="1"/>
          <p:nvPr/>
        </p:nvSpPr>
        <p:spPr>
          <a:xfrm>
            <a:off x="1618936" y="5578975"/>
            <a:ext cx="6242553" cy="646331"/>
          </a:xfrm>
          <a:prstGeom prst="rect">
            <a:avLst/>
          </a:prstGeom>
          <a:noFill/>
        </p:spPr>
        <p:txBody>
          <a:bodyPr wrap="square" rtlCol="0">
            <a:spAutoFit/>
          </a:bodyPr>
          <a:lstStyle/>
          <a:p>
            <a:r>
              <a:rPr lang="en-US" dirty="0"/>
              <a:t>Using NGSS Interim Assessments in the Classroom:</a:t>
            </a:r>
          </a:p>
          <a:p>
            <a:r>
              <a:rPr lang="en-US" dirty="0">
                <a:hlinkClick r:id="rId5"/>
              </a:rPr>
              <a:t>https://www.youtube.com/watch?v=nrp9bSf2L7E&amp;t=8s</a:t>
            </a:r>
            <a:r>
              <a:rPr lang="en-US" dirty="0"/>
              <a:t> </a:t>
            </a:r>
          </a:p>
        </p:txBody>
      </p:sp>
    </p:spTree>
    <p:extLst>
      <p:ext uri="{BB962C8B-B14F-4D97-AF65-F5344CB8AC3E}">
        <p14:creationId xmlns:p14="http://schemas.microsoft.com/office/powerpoint/2010/main" val="261368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28650" y="121778"/>
            <a:ext cx="7886700" cy="726256"/>
          </a:xfrm>
        </p:spPr>
        <p:txBody>
          <a:bodyPr>
            <a:normAutofit/>
          </a:bodyPr>
          <a:lstStyle/>
          <a:p>
            <a:pPr algn="ctr"/>
            <a:r>
              <a:rPr lang="en-US" sz="3200" b="1" dirty="0">
                <a:solidFill>
                  <a:schemeClr val="accent1">
                    <a:lumMod val="50000"/>
                  </a:schemeClr>
                </a:solidFill>
                <a:latin typeface="+mn-lt"/>
              </a:rPr>
              <a:t>Questions</a:t>
            </a:r>
          </a:p>
        </p:txBody>
      </p:sp>
      <p:sp>
        <p:nvSpPr>
          <p:cNvPr id="5" name="Content Placeholder 2"/>
          <p:cNvSpPr>
            <a:spLocks noGrp="1"/>
          </p:cNvSpPr>
          <p:nvPr>
            <p:ph idx="1"/>
          </p:nvPr>
        </p:nvSpPr>
        <p:spPr>
          <a:xfrm>
            <a:off x="886314" y="761175"/>
            <a:ext cx="7661250" cy="5321624"/>
          </a:xfrm>
        </p:spPr>
        <p:txBody>
          <a:bodyPr>
            <a:normAutofit lnSpcReduction="10000"/>
          </a:bodyPr>
          <a:lstStyle/>
          <a:p>
            <a:pPr marL="0" lvl="0" indent="0" defTabSz="457200">
              <a:lnSpc>
                <a:spcPct val="100000"/>
              </a:lnSpc>
              <a:spcBef>
                <a:spcPts val="0"/>
              </a:spcBef>
              <a:buNone/>
            </a:pPr>
            <a:r>
              <a:rPr lang="en-US" sz="2400" dirty="0">
                <a:solidFill>
                  <a:prstClr val="black"/>
                </a:solidFill>
              </a:rPr>
              <a:t>For information about NGSS Standards Implementation, Instruction, Curriculum Resources in Connecticut contact:</a:t>
            </a:r>
          </a:p>
          <a:p>
            <a:pPr marL="0" lvl="0" indent="0" defTabSz="457200">
              <a:lnSpc>
                <a:spcPct val="100000"/>
              </a:lnSpc>
              <a:spcBef>
                <a:spcPts val="0"/>
              </a:spcBef>
              <a:buNone/>
            </a:pPr>
            <a:endParaRPr lang="en-US" sz="1000" dirty="0">
              <a:solidFill>
                <a:prstClr val="black"/>
              </a:solidFill>
            </a:endParaRPr>
          </a:p>
          <a:p>
            <a:pPr marL="0" lvl="0" indent="0" defTabSz="457200">
              <a:lnSpc>
                <a:spcPct val="100000"/>
              </a:lnSpc>
              <a:spcBef>
                <a:spcPts val="0"/>
              </a:spcBef>
              <a:buNone/>
            </a:pPr>
            <a:r>
              <a:rPr lang="en-US" sz="2400" b="1" dirty="0">
                <a:solidFill>
                  <a:schemeClr val="accent1">
                    <a:lumMod val="50000"/>
                  </a:schemeClr>
                </a:solidFill>
              </a:rPr>
              <a:t>Ron Michaels					</a:t>
            </a:r>
          </a:p>
          <a:p>
            <a:pPr marL="0" lvl="0" indent="0" defTabSz="457200">
              <a:lnSpc>
                <a:spcPct val="100000"/>
              </a:lnSpc>
              <a:spcBef>
                <a:spcPts val="0"/>
              </a:spcBef>
              <a:buNone/>
            </a:pPr>
            <a:r>
              <a:rPr lang="en-US" sz="2000" dirty="0">
                <a:solidFill>
                  <a:prstClr val="black"/>
                </a:solidFill>
              </a:rPr>
              <a:t>CT State Department of Education</a:t>
            </a:r>
          </a:p>
          <a:p>
            <a:pPr marL="0" lvl="0" indent="0" defTabSz="457200">
              <a:lnSpc>
                <a:spcPct val="100000"/>
              </a:lnSpc>
              <a:spcBef>
                <a:spcPts val="0"/>
              </a:spcBef>
              <a:buNone/>
            </a:pPr>
            <a:r>
              <a:rPr lang="en-US" sz="2000" dirty="0">
                <a:solidFill>
                  <a:prstClr val="black"/>
                </a:solidFill>
              </a:rPr>
              <a:t>Academic Office</a:t>
            </a:r>
          </a:p>
          <a:p>
            <a:pPr marL="0" lvl="0" indent="0" defTabSz="457200">
              <a:lnSpc>
                <a:spcPct val="100000"/>
              </a:lnSpc>
              <a:spcBef>
                <a:spcPts val="0"/>
              </a:spcBef>
              <a:buNone/>
            </a:pPr>
            <a:r>
              <a:rPr lang="en-US" sz="2000" dirty="0">
                <a:solidFill>
                  <a:prstClr val="black"/>
                </a:solidFill>
              </a:rPr>
              <a:t>860 713-6851</a:t>
            </a:r>
          </a:p>
          <a:p>
            <a:pPr marL="0" lvl="0" indent="0" defTabSz="457200">
              <a:lnSpc>
                <a:spcPct val="100000"/>
              </a:lnSpc>
              <a:spcBef>
                <a:spcPts val="0"/>
              </a:spcBef>
              <a:buNone/>
            </a:pPr>
            <a:r>
              <a:rPr lang="en-US" sz="2000" dirty="0">
                <a:solidFill>
                  <a:prstClr val="black"/>
                </a:solidFill>
                <a:hlinkClick r:id="rId2"/>
              </a:rPr>
              <a:t>Ronald.Michaels@ct.gov</a:t>
            </a:r>
            <a:endParaRPr lang="en-US" sz="2000" dirty="0">
              <a:solidFill>
                <a:prstClr val="black"/>
              </a:solidFill>
            </a:endParaRPr>
          </a:p>
          <a:p>
            <a:pPr marL="0" lvl="0" indent="0" defTabSz="457200">
              <a:lnSpc>
                <a:spcPct val="100000"/>
              </a:lnSpc>
              <a:spcBef>
                <a:spcPts val="0"/>
              </a:spcBef>
              <a:buNone/>
            </a:pPr>
            <a:endParaRPr lang="en-US" sz="3200" dirty="0">
              <a:solidFill>
                <a:prstClr val="black"/>
              </a:solidFill>
            </a:endParaRPr>
          </a:p>
          <a:p>
            <a:pPr marL="0" lvl="0" indent="0" defTabSz="457200">
              <a:lnSpc>
                <a:spcPct val="100000"/>
              </a:lnSpc>
              <a:spcBef>
                <a:spcPts val="0"/>
              </a:spcBef>
              <a:buNone/>
            </a:pPr>
            <a:r>
              <a:rPr lang="en-US" sz="2400" dirty="0">
                <a:solidFill>
                  <a:prstClr val="black"/>
                </a:solidFill>
              </a:rPr>
              <a:t>For information about NGSS Assessments (Standard, Alternate, Interims) in Connecticut contact:</a:t>
            </a:r>
          </a:p>
          <a:p>
            <a:pPr marL="0" lvl="0" indent="0" defTabSz="457200">
              <a:lnSpc>
                <a:spcPct val="100000"/>
              </a:lnSpc>
              <a:spcBef>
                <a:spcPts val="0"/>
              </a:spcBef>
              <a:buNone/>
            </a:pPr>
            <a:endParaRPr lang="en-US" sz="1000" dirty="0">
              <a:solidFill>
                <a:prstClr val="black"/>
              </a:solidFill>
            </a:endParaRPr>
          </a:p>
          <a:p>
            <a:pPr marL="0" lvl="0" indent="0" defTabSz="457200">
              <a:lnSpc>
                <a:spcPct val="100000"/>
              </a:lnSpc>
              <a:spcBef>
                <a:spcPts val="0"/>
              </a:spcBef>
              <a:buNone/>
            </a:pPr>
            <a:r>
              <a:rPr lang="en-US" sz="2400" b="1" dirty="0">
                <a:solidFill>
                  <a:schemeClr val="accent1">
                    <a:lumMod val="50000"/>
                  </a:schemeClr>
                </a:solidFill>
              </a:rPr>
              <a:t>Jeff Greig</a:t>
            </a:r>
          </a:p>
          <a:p>
            <a:pPr marL="0" lvl="0" indent="0" defTabSz="457200">
              <a:lnSpc>
                <a:spcPct val="100000"/>
              </a:lnSpc>
              <a:spcBef>
                <a:spcPts val="0"/>
              </a:spcBef>
              <a:buNone/>
            </a:pPr>
            <a:r>
              <a:rPr lang="en-US" sz="2000" dirty="0">
                <a:solidFill>
                  <a:prstClr val="black"/>
                </a:solidFill>
              </a:rPr>
              <a:t>CT State Department of Education</a:t>
            </a:r>
          </a:p>
          <a:p>
            <a:pPr marL="0" lvl="0" indent="0" defTabSz="457200">
              <a:lnSpc>
                <a:spcPct val="100000"/>
              </a:lnSpc>
              <a:spcBef>
                <a:spcPts val="0"/>
              </a:spcBef>
              <a:buNone/>
            </a:pPr>
            <a:r>
              <a:rPr lang="en-US" sz="2000" dirty="0">
                <a:solidFill>
                  <a:prstClr val="black"/>
                </a:solidFill>
              </a:rPr>
              <a:t>Performance Office</a:t>
            </a:r>
          </a:p>
          <a:p>
            <a:pPr marL="0" lvl="0" indent="0" defTabSz="457200">
              <a:lnSpc>
                <a:spcPct val="100000"/>
              </a:lnSpc>
              <a:spcBef>
                <a:spcPts val="0"/>
              </a:spcBef>
              <a:buNone/>
            </a:pPr>
            <a:r>
              <a:rPr lang="en-US" sz="2000" dirty="0">
                <a:solidFill>
                  <a:prstClr val="black"/>
                </a:solidFill>
              </a:rPr>
              <a:t>860 713-6854</a:t>
            </a:r>
          </a:p>
          <a:p>
            <a:pPr marL="0" lvl="0" indent="0" defTabSz="457200">
              <a:lnSpc>
                <a:spcPct val="100000"/>
              </a:lnSpc>
              <a:spcBef>
                <a:spcPts val="0"/>
              </a:spcBef>
              <a:buNone/>
            </a:pPr>
            <a:r>
              <a:rPr lang="en-US" sz="2000" dirty="0">
                <a:solidFill>
                  <a:prstClr val="black"/>
                </a:solidFill>
                <a:hlinkClick r:id="rId3"/>
              </a:rPr>
              <a:t>Jeff.Greig@ct.gov</a:t>
            </a:r>
            <a:endParaRPr lang="en-US" sz="2000" dirty="0">
              <a:solidFill>
                <a:prstClr val="black"/>
              </a:solidFill>
            </a:endParaRPr>
          </a:p>
        </p:txBody>
      </p:sp>
    </p:spTree>
    <p:extLst>
      <p:ext uri="{BB962C8B-B14F-4D97-AF65-F5344CB8AC3E}">
        <p14:creationId xmlns:p14="http://schemas.microsoft.com/office/powerpoint/2010/main" val="3362835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635" y="251802"/>
            <a:ext cx="7886700" cy="4351338"/>
          </a:xfrm>
        </p:spPr>
        <p:txBody>
          <a:bodyPr/>
          <a:lstStyle/>
          <a:p>
            <a:r>
              <a:rPr lang="en-US" dirty="0"/>
              <a:t>Secure 2019 NGSS Assessment results were released to local school districts on September 27</a:t>
            </a:r>
          </a:p>
          <a:p>
            <a:r>
              <a:rPr lang="en-US" dirty="0"/>
              <a:t>Available through AIR’s Online Reporting System (ORS) – access through assessment web portal:</a:t>
            </a:r>
          </a:p>
          <a:p>
            <a:pPr marL="0" indent="0">
              <a:buNone/>
            </a:pPr>
            <a:r>
              <a:rPr lang="en-US" dirty="0">
                <a:hlinkClick r:id="rId2"/>
              </a:rPr>
              <a:t>https://ct.portal.airast.org</a:t>
            </a:r>
            <a:r>
              <a:rPr lang="en-US" dirty="0"/>
              <a:t> </a:t>
            </a:r>
          </a:p>
        </p:txBody>
      </p:sp>
      <p:pic>
        <p:nvPicPr>
          <p:cNvPr id="5" name="Picture 4"/>
          <p:cNvPicPr>
            <a:picLocks noChangeAspect="1"/>
          </p:cNvPicPr>
          <p:nvPr/>
        </p:nvPicPr>
        <p:blipFill>
          <a:blip r:embed="rId3"/>
          <a:stretch>
            <a:fillRect/>
          </a:stretch>
        </p:blipFill>
        <p:spPr>
          <a:xfrm>
            <a:off x="417635" y="2809448"/>
            <a:ext cx="7645733" cy="3261333"/>
          </a:xfrm>
          <a:prstGeom prst="rect">
            <a:avLst/>
          </a:prstGeom>
        </p:spPr>
      </p:pic>
      <p:pic>
        <p:nvPicPr>
          <p:cNvPr id="4" name="Picture 3"/>
          <p:cNvPicPr>
            <a:picLocks noChangeAspect="1"/>
          </p:cNvPicPr>
          <p:nvPr/>
        </p:nvPicPr>
        <p:blipFill>
          <a:blip r:embed="rId4"/>
          <a:stretch>
            <a:fillRect/>
          </a:stretch>
        </p:blipFill>
        <p:spPr>
          <a:xfrm>
            <a:off x="6198577" y="2247087"/>
            <a:ext cx="2383447" cy="2573174"/>
          </a:xfrm>
          <a:prstGeom prst="rect">
            <a:avLst/>
          </a:prstGeom>
        </p:spPr>
      </p:pic>
      <p:cxnSp>
        <p:nvCxnSpPr>
          <p:cNvPr id="7" name="Straight Arrow Connector 6"/>
          <p:cNvCxnSpPr/>
          <p:nvPr/>
        </p:nvCxnSpPr>
        <p:spPr>
          <a:xfrm flipV="1">
            <a:off x="2391508" y="4440115"/>
            <a:ext cx="4167554" cy="1099039"/>
          </a:xfrm>
          <a:prstGeom prst="straightConnector1">
            <a:avLst/>
          </a:prstGeom>
          <a:ln w="1016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425735" y="4732132"/>
            <a:ext cx="1929130" cy="707886"/>
          </a:xfrm>
          <a:prstGeom prst="rect">
            <a:avLst/>
          </a:prstGeom>
          <a:solidFill>
            <a:schemeClr val="accent2">
              <a:lumMod val="60000"/>
              <a:lumOff val="40000"/>
            </a:schemeClr>
          </a:solidFill>
        </p:spPr>
        <p:txBody>
          <a:bodyPr wrap="square" rtlCol="0">
            <a:spAutoFit/>
          </a:bodyPr>
          <a:lstStyle/>
          <a:p>
            <a:pPr algn="ctr"/>
            <a:r>
              <a:rPr lang="en-US" sz="2000" b="1" dirty="0"/>
              <a:t>Access requires account in ORS</a:t>
            </a:r>
          </a:p>
        </p:txBody>
      </p:sp>
    </p:spTree>
    <p:extLst>
      <p:ext uri="{BB962C8B-B14F-4D97-AF65-F5344CB8AC3E}">
        <p14:creationId xmlns:p14="http://schemas.microsoft.com/office/powerpoint/2010/main" val="453138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9660"/>
            <a:ext cx="7886700" cy="617008"/>
          </a:xfrm>
        </p:spPr>
        <p:txBody>
          <a:bodyPr>
            <a:normAutofit/>
          </a:bodyPr>
          <a:lstStyle/>
          <a:p>
            <a:pPr algn="ctr"/>
            <a:r>
              <a:rPr lang="en-US" sz="3200" b="1" dirty="0">
                <a:solidFill>
                  <a:schemeClr val="accent1">
                    <a:lumMod val="50000"/>
                  </a:schemeClr>
                </a:solidFill>
                <a:latin typeface="+mn-lt"/>
              </a:rPr>
              <a:t>2019 NGSS Assessment Results</a:t>
            </a:r>
          </a:p>
        </p:txBody>
      </p:sp>
      <p:sp>
        <p:nvSpPr>
          <p:cNvPr id="3" name="Content Placeholder 2"/>
          <p:cNvSpPr>
            <a:spLocks noGrp="1"/>
          </p:cNvSpPr>
          <p:nvPr>
            <p:ph idx="1"/>
          </p:nvPr>
        </p:nvSpPr>
        <p:spPr>
          <a:xfrm>
            <a:off x="628650" y="882303"/>
            <a:ext cx="7886700" cy="5163300"/>
          </a:xfrm>
        </p:spPr>
        <p:txBody>
          <a:bodyPr>
            <a:normAutofit lnSpcReduction="10000"/>
          </a:bodyPr>
          <a:lstStyle/>
          <a:p>
            <a:pPr marL="0" indent="0">
              <a:buNone/>
            </a:pPr>
            <a:r>
              <a:rPr lang="en-US" sz="2400" dirty="0"/>
              <a:t>Individual student reports will be sent to districts on (or about) </a:t>
            </a:r>
            <a:r>
              <a:rPr lang="en-US" sz="2400" b="1" dirty="0"/>
              <a:t>October 18</a:t>
            </a:r>
            <a:r>
              <a:rPr lang="en-US" sz="2400" dirty="0"/>
              <a:t>.</a:t>
            </a:r>
          </a:p>
          <a:p>
            <a:pPr marL="0" indent="0">
              <a:buNone/>
            </a:pPr>
            <a:r>
              <a:rPr lang="en-US" sz="2400" dirty="0"/>
              <a:t>Results will be released to the public later in the fall</a:t>
            </a:r>
            <a:r>
              <a:rPr lang="en-US" sz="2400" dirty="0">
                <a:solidFill>
                  <a:srgbClr val="C00000"/>
                </a:solidFill>
              </a:rPr>
              <a:t> </a:t>
            </a:r>
            <a:r>
              <a:rPr lang="en-US" sz="2400" dirty="0"/>
              <a:t>through </a:t>
            </a:r>
            <a:r>
              <a:rPr lang="en-US" sz="2400" dirty="0">
                <a:hlinkClick r:id="rId2"/>
              </a:rPr>
              <a:t>http://edsight.ct.gov</a:t>
            </a:r>
            <a:r>
              <a:rPr lang="en-US" sz="2400" dirty="0"/>
              <a:t> </a:t>
            </a:r>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Results will be included in district and school accountability:</a:t>
            </a:r>
          </a:p>
          <a:p>
            <a:pPr lvl="1"/>
            <a:r>
              <a:rPr lang="en-US" dirty="0"/>
              <a:t>Includes a broad set of 12 indicators</a:t>
            </a:r>
          </a:p>
          <a:p>
            <a:pPr lvl="1"/>
            <a:r>
              <a:rPr lang="en-US" dirty="0"/>
              <a:t>Science assessment results included in indicator 1: Academic Achievement </a:t>
            </a:r>
          </a:p>
          <a:p>
            <a:pPr lvl="1"/>
            <a:r>
              <a:rPr lang="en-US" dirty="0"/>
              <a:t>Next round of accountability reports will be available around December</a:t>
            </a:r>
          </a:p>
        </p:txBody>
      </p:sp>
      <p:pic>
        <p:nvPicPr>
          <p:cNvPr id="4" name="Picture 3"/>
          <p:cNvPicPr>
            <a:picLocks noChangeAspect="1"/>
          </p:cNvPicPr>
          <p:nvPr/>
        </p:nvPicPr>
        <p:blipFill>
          <a:blip r:embed="rId3"/>
          <a:stretch>
            <a:fillRect/>
          </a:stretch>
        </p:blipFill>
        <p:spPr>
          <a:xfrm>
            <a:off x="335139" y="2416873"/>
            <a:ext cx="8391525" cy="752475"/>
          </a:xfrm>
          <a:prstGeom prst="rect">
            <a:avLst/>
          </a:prstGeom>
        </p:spPr>
      </p:pic>
    </p:spTree>
    <p:extLst>
      <p:ext uri="{BB962C8B-B14F-4D97-AF65-F5344CB8AC3E}">
        <p14:creationId xmlns:p14="http://schemas.microsoft.com/office/powerpoint/2010/main" val="3523620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9997" y="1812327"/>
            <a:ext cx="7886700" cy="4351338"/>
          </a:xfrm>
        </p:spPr>
        <p:txBody>
          <a:bodyPr>
            <a:normAutofit fontScale="77500" lnSpcReduction="20000"/>
          </a:bodyPr>
          <a:lstStyle/>
          <a:p>
            <a:pPr marL="0" indent="0">
              <a:buNone/>
            </a:pPr>
            <a:r>
              <a:rPr lang="en-US" dirty="0"/>
              <a:t>For the Next Generation Accountability System, results for the NGSS Assessment and CTAS Assessment will be transformed into a science performance index (similar to that for ELA and Math). This performance index will contribute to Indicator 1 of Connecticut’s Next Generation Accountability System starting with the 2018-19 accountability results. This indicator measures the achievement status of students in ELA, Mathematics, and Science. Pursuant to Connecticut’s approved ESSA plan, at the elementary and middle school levels, the science performance index will contribute 100 points (split evenly between all students and high needs students); for high schools, science will contribute 200 points while ELA and Math will contribute 300 points each (again split evenly between all students and high needs students).</a:t>
            </a:r>
          </a:p>
          <a:p>
            <a:pPr marL="0" indent="0">
              <a:buNone/>
            </a:pPr>
            <a:endParaRPr lang="en-US" sz="600" dirty="0"/>
          </a:p>
          <a:p>
            <a:pPr marL="0" indent="0">
              <a:buNone/>
            </a:pPr>
            <a:r>
              <a:rPr lang="en-US" dirty="0"/>
              <a:t>For questions regarding the accountability system, please contact Renee Savoie at </a:t>
            </a:r>
            <a:r>
              <a:rPr lang="en-US" u="sng" dirty="0">
                <a:hlinkClick r:id="rId2"/>
              </a:rPr>
              <a:t>renee.savoie@ct.gov</a:t>
            </a:r>
            <a:r>
              <a:rPr lang="en-US" dirty="0"/>
              <a:t>. </a:t>
            </a:r>
          </a:p>
        </p:txBody>
      </p:sp>
      <p:pic>
        <p:nvPicPr>
          <p:cNvPr id="5" name="Picture 4"/>
          <p:cNvPicPr>
            <a:picLocks noChangeAspect="1"/>
          </p:cNvPicPr>
          <p:nvPr/>
        </p:nvPicPr>
        <p:blipFill>
          <a:blip r:embed="rId3"/>
          <a:stretch>
            <a:fillRect/>
          </a:stretch>
        </p:blipFill>
        <p:spPr>
          <a:xfrm>
            <a:off x="299997" y="150504"/>
            <a:ext cx="4574153" cy="1295092"/>
          </a:xfrm>
          <a:prstGeom prst="rect">
            <a:avLst/>
          </a:prstGeom>
        </p:spPr>
      </p:pic>
      <p:pic>
        <p:nvPicPr>
          <p:cNvPr id="6" name="Picture 5"/>
          <p:cNvPicPr>
            <a:picLocks noChangeAspect="1"/>
          </p:cNvPicPr>
          <p:nvPr/>
        </p:nvPicPr>
        <p:blipFill>
          <a:blip r:embed="rId4"/>
          <a:stretch>
            <a:fillRect/>
          </a:stretch>
        </p:blipFill>
        <p:spPr>
          <a:xfrm>
            <a:off x="4180979" y="595207"/>
            <a:ext cx="4437574" cy="1217120"/>
          </a:xfrm>
          <a:prstGeom prst="rect">
            <a:avLst/>
          </a:prstGeom>
        </p:spPr>
      </p:pic>
      <p:sp>
        <p:nvSpPr>
          <p:cNvPr id="7" name="TextBox 6"/>
          <p:cNvSpPr txBox="1"/>
          <p:nvPr/>
        </p:nvSpPr>
        <p:spPr>
          <a:xfrm>
            <a:off x="5127559" y="185549"/>
            <a:ext cx="2544414" cy="369332"/>
          </a:xfrm>
          <a:prstGeom prst="rect">
            <a:avLst/>
          </a:prstGeom>
          <a:noFill/>
        </p:spPr>
        <p:txBody>
          <a:bodyPr wrap="none" rtlCol="0">
            <a:spAutoFit/>
          </a:bodyPr>
          <a:lstStyle/>
          <a:p>
            <a:r>
              <a:rPr lang="en-US" dirty="0"/>
              <a:t>https://portal.ct.gov/SDE</a:t>
            </a:r>
          </a:p>
        </p:txBody>
      </p:sp>
    </p:spTree>
    <p:extLst>
      <p:ext uri="{BB962C8B-B14F-4D97-AF65-F5344CB8AC3E}">
        <p14:creationId xmlns:p14="http://schemas.microsoft.com/office/powerpoint/2010/main" val="306403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472" y="796687"/>
            <a:ext cx="7886700" cy="1865840"/>
          </a:xfrm>
        </p:spPr>
        <p:txBody>
          <a:bodyPr>
            <a:normAutofit lnSpcReduction="10000"/>
          </a:bodyPr>
          <a:lstStyle/>
          <a:p>
            <a:pPr marL="0" indent="0">
              <a:buNone/>
            </a:pPr>
            <a:r>
              <a:rPr lang="en-US" sz="2400" u="sng" dirty="0"/>
              <a:t>Results available for students, schools, districts and the state:</a:t>
            </a:r>
          </a:p>
          <a:p>
            <a:pPr lvl="1"/>
            <a:r>
              <a:rPr lang="en-US" sz="2000" dirty="0"/>
              <a:t>Overall Science: Scale Scores and four Performance Levels </a:t>
            </a:r>
          </a:p>
          <a:p>
            <a:pPr lvl="1"/>
            <a:r>
              <a:rPr lang="en-US" sz="2000" dirty="0"/>
              <a:t>Three-dimensional Disciplines (Life, Physical and Earth/Space Sciences): </a:t>
            </a:r>
          </a:p>
          <a:p>
            <a:pPr lvl="2">
              <a:buFont typeface="Wingdings" panose="05000000000000000000" pitchFamily="2" charset="2"/>
              <a:buChar char="ü"/>
            </a:pPr>
            <a:r>
              <a:rPr lang="en-US" sz="1800" dirty="0"/>
              <a:t>Average scale score</a:t>
            </a:r>
          </a:p>
          <a:p>
            <a:pPr lvl="2">
              <a:buFont typeface="Wingdings" panose="05000000000000000000" pitchFamily="2" charset="2"/>
              <a:buChar char="ü"/>
            </a:pPr>
            <a:r>
              <a:rPr lang="en-US" sz="1800" dirty="0"/>
              <a:t>Relative to proficiency standard (Below, Approaching, Above)</a:t>
            </a:r>
          </a:p>
        </p:txBody>
      </p:sp>
      <p:sp>
        <p:nvSpPr>
          <p:cNvPr id="4" name="Title 1"/>
          <p:cNvSpPr>
            <a:spLocks noGrp="1"/>
          </p:cNvSpPr>
          <p:nvPr>
            <p:ph type="title"/>
          </p:nvPr>
        </p:nvSpPr>
        <p:spPr>
          <a:xfrm>
            <a:off x="628650" y="229660"/>
            <a:ext cx="7886700" cy="617008"/>
          </a:xfrm>
        </p:spPr>
        <p:txBody>
          <a:bodyPr>
            <a:normAutofit/>
          </a:bodyPr>
          <a:lstStyle/>
          <a:p>
            <a:pPr algn="ctr"/>
            <a:r>
              <a:rPr lang="en-US" sz="3200" b="1" dirty="0">
                <a:solidFill>
                  <a:schemeClr val="accent1">
                    <a:lumMod val="50000"/>
                  </a:schemeClr>
                </a:solidFill>
                <a:latin typeface="+mn-lt"/>
              </a:rPr>
              <a:t>2019 NGSS Assessment Results</a:t>
            </a:r>
          </a:p>
        </p:txBody>
      </p:sp>
      <p:sp>
        <p:nvSpPr>
          <p:cNvPr id="5" name="Content Placeholder 2"/>
          <p:cNvSpPr txBox="1">
            <a:spLocks/>
          </p:cNvSpPr>
          <p:nvPr/>
        </p:nvSpPr>
        <p:spPr>
          <a:xfrm>
            <a:off x="309472" y="2670645"/>
            <a:ext cx="7886700" cy="186584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u="sng" dirty="0"/>
              <a:t>Results available for groups of students only:</a:t>
            </a:r>
          </a:p>
          <a:p>
            <a:pPr lvl="1"/>
            <a:r>
              <a:rPr lang="en-US" sz="2000" dirty="0"/>
              <a:t>11 Disciplinary Core Ideas: </a:t>
            </a:r>
          </a:p>
          <a:p>
            <a:pPr lvl="2">
              <a:buFont typeface="Wingdings" panose="05000000000000000000" pitchFamily="2" charset="2"/>
              <a:buChar char="ü"/>
            </a:pPr>
            <a:r>
              <a:rPr lang="en-US" sz="1800" dirty="0"/>
              <a:t>Relative strengths and weaknesses</a:t>
            </a:r>
          </a:p>
          <a:p>
            <a:pPr lvl="2">
              <a:buFont typeface="Wingdings" panose="05000000000000000000" pitchFamily="2" charset="2"/>
              <a:buChar char="ü"/>
            </a:pPr>
            <a:r>
              <a:rPr lang="en-US" sz="1800" dirty="0"/>
              <a:t>Relative to proficiency standard</a:t>
            </a:r>
          </a:p>
        </p:txBody>
      </p:sp>
      <p:graphicFrame>
        <p:nvGraphicFramePr>
          <p:cNvPr id="7" name="Table 6"/>
          <p:cNvGraphicFramePr>
            <a:graphicFrameLocks noGrp="1"/>
          </p:cNvGraphicFramePr>
          <p:nvPr>
            <p:extLst>
              <p:ext uri="{D42A27DB-BD31-4B8C-83A1-F6EECF244321}">
                <p14:modId xmlns:p14="http://schemas.microsoft.com/office/powerpoint/2010/main" val="4241895318"/>
              </p:ext>
            </p:extLst>
          </p:nvPr>
        </p:nvGraphicFramePr>
        <p:xfrm>
          <a:off x="1558458" y="4047215"/>
          <a:ext cx="6956893" cy="2257816"/>
        </p:xfrm>
        <a:graphic>
          <a:graphicData uri="http://schemas.openxmlformats.org/drawingml/2006/table">
            <a:tbl>
              <a:tblPr firstRow="1" firstCol="1" bandRow="1">
                <a:tableStyleId>{5C22544A-7EE6-4342-B048-85BDC9FD1C3A}</a:tableStyleId>
              </a:tblPr>
              <a:tblGrid>
                <a:gridCol w="698244">
                  <a:extLst>
                    <a:ext uri="{9D8B030D-6E8A-4147-A177-3AD203B41FA5}">
                      <a16:colId xmlns:a16="http://schemas.microsoft.com/office/drawing/2014/main" val="1417438710"/>
                    </a:ext>
                  </a:extLst>
                </a:gridCol>
                <a:gridCol w="1341139">
                  <a:extLst>
                    <a:ext uri="{9D8B030D-6E8A-4147-A177-3AD203B41FA5}">
                      <a16:colId xmlns:a16="http://schemas.microsoft.com/office/drawing/2014/main" val="2458837220"/>
                    </a:ext>
                  </a:extLst>
                </a:gridCol>
                <a:gridCol w="1277275">
                  <a:extLst>
                    <a:ext uri="{9D8B030D-6E8A-4147-A177-3AD203B41FA5}">
                      <a16:colId xmlns:a16="http://schemas.microsoft.com/office/drawing/2014/main" val="509241091"/>
                    </a:ext>
                  </a:extLst>
                </a:gridCol>
                <a:gridCol w="1341139">
                  <a:extLst>
                    <a:ext uri="{9D8B030D-6E8A-4147-A177-3AD203B41FA5}">
                      <a16:colId xmlns:a16="http://schemas.microsoft.com/office/drawing/2014/main" val="2811500492"/>
                    </a:ext>
                  </a:extLst>
                </a:gridCol>
                <a:gridCol w="1149548">
                  <a:extLst>
                    <a:ext uri="{9D8B030D-6E8A-4147-A177-3AD203B41FA5}">
                      <a16:colId xmlns:a16="http://schemas.microsoft.com/office/drawing/2014/main" val="3438197745"/>
                    </a:ext>
                  </a:extLst>
                </a:gridCol>
                <a:gridCol w="1149548">
                  <a:extLst>
                    <a:ext uri="{9D8B030D-6E8A-4147-A177-3AD203B41FA5}">
                      <a16:colId xmlns:a16="http://schemas.microsoft.com/office/drawing/2014/main" val="1789693898"/>
                    </a:ext>
                  </a:extLst>
                </a:gridCol>
              </a:tblGrid>
              <a:tr h="564454">
                <a:tc>
                  <a:txBody>
                    <a:bodyPr/>
                    <a:lstStyle/>
                    <a:p>
                      <a:pPr marL="0" marR="0" algn="ctr">
                        <a:spcBef>
                          <a:spcPts val="0"/>
                        </a:spcBef>
                        <a:spcAft>
                          <a:spcPts val="0"/>
                        </a:spcAft>
                      </a:pPr>
                      <a:endParaRPr lang="en-US" sz="1400" dirty="0">
                        <a:effectLst/>
                      </a:endParaRPr>
                    </a:p>
                    <a:p>
                      <a:pPr marL="0" marR="0" algn="ctr">
                        <a:spcBef>
                          <a:spcPts val="0"/>
                        </a:spcBef>
                        <a:spcAft>
                          <a:spcPts val="0"/>
                        </a:spcAft>
                      </a:pPr>
                      <a:r>
                        <a:rPr lang="en-US" sz="1400" dirty="0">
                          <a:effectLst/>
                        </a:rPr>
                        <a:t>Grade</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a:effectLst/>
                        </a:rPr>
                        <a:t>Scale Score Range</a:t>
                      </a:r>
                      <a:endParaRPr lang="en-US"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Does Not Meet</a:t>
                      </a:r>
                      <a:endParaRPr lang="en-US"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Approaching</a:t>
                      </a:r>
                      <a:endParaRPr lang="en-US" sz="1600" dirty="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a:effectLst/>
                        </a:rPr>
                        <a:t>Meets</a:t>
                      </a:r>
                      <a:endParaRPr lang="en-US" sz="1600">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dirty="0">
                          <a:effectLst/>
                        </a:rPr>
                        <a:t>Exceeds</a:t>
                      </a:r>
                      <a:endParaRPr lang="en-US" sz="1600"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965705626"/>
                  </a:ext>
                </a:extLst>
              </a:tr>
              <a:tr h="564454">
                <a:tc>
                  <a:txBody>
                    <a:bodyPr/>
                    <a:lstStyle/>
                    <a:p>
                      <a:pPr marL="0" marR="0" algn="ctr">
                        <a:spcBef>
                          <a:spcPts val="0"/>
                        </a:spcBef>
                        <a:spcAft>
                          <a:spcPts val="0"/>
                        </a:spcAft>
                      </a:pPr>
                      <a:endParaRPr lang="en-US" sz="1400" dirty="0">
                        <a:effectLst/>
                      </a:endParaRPr>
                    </a:p>
                    <a:p>
                      <a:pPr marL="0" marR="0" algn="ctr">
                        <a:spcBef>
                          <a:spcPts val="0"/>
                        </a:spcBef>
                        <a:spcAft>
                          <a:spcPts val="0"/>
                        </a:spcAft>
                      </a:pPr>
                      <a:r>
                        <a:rPr lang="en-US" sz="1400" dirty="0">
                          <a:effectLst/>
                        </a:rPr>
                        <a:t>5</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b="1">
                          <a:effectLst/>
                        </a:rPr>
                        <a:t>400 - 599</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400 - 467</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468 - 497</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498 - 534</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dirty="0">
                          <a:effectLst/>
                        </a:rPr>
                        <a:t>535 - 599</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732370690"/>
                  </a:ext>
                </a:extLst>
              </a:tr>
              <a:tr h="564454">
                <a:tc>
                  <a:txBody>
                    <a:bodyPr/>
                    <a:lstStyle/>
                    <a:p>
                      <a:pPr marL="0" marR="0" algn="ctr">
                        <a:spcBef>
                          <a:spcPts val="0"/>
                        </a:spcBef>
                        <a:spcAft>
                          <a:spcPts val="0"/>
                        </a:spcAft>
                      </a:pPr>
                      <a:endParaRPr lang="en-US" sz="1400" dirty="0">
                        <a:effectLst/>
                      </a:endParaRPr>
                    </a:p>
                    <a:p>
                      <a:pPr marL="0" marR="0" algn="ctr">
                        <a:spcBef>
                          <a:spcPts val="0"/>
                        </a:spcBef>
                        <a:spcAft>
                          <a:spcPts val="0"/>
                        </a:spcAft>
                      </a:pPr>
                      <a:r>
                        <a:rPr lang="en-US" sz="1400" dirty="0">
                          <a:effectLst/>
                        </a:rPr>
                        <a:t>8</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b="1">
                          <a:effectLst/>
                        </a:rPr>
                        <a:t>700 – 899</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700 - 771</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772 - 797</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798 - 841</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dirty="0">
                          <a:effectLst/>
                        </a:rPr>
                        <a:t>842 - 899</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3523884385"/>
                  </a:ext>
                </a:extLst>
              </a:tr>
              <a:tr h="564454">
                <a:tc>
                  <a:txBody>
                    <a:bodyPr/>
                    <a:lstStyle/>
                    <a:p>
                      <a:pPr marL="0" marR="0" algn="ctr">
                        <a:spcBef>
                          <a:spcPts val="0"/>
                        </a:spcBef>
                        <a:spcAft>
                          <a:spcPts val="0"/>
                        </a:spcAft>
                      </a:pPr>
                      <a:endParaRPr lang="en-US" sz="1400" dirty="0">
                        <a:effectLst/>
                      </a:endParaRPr>
                    </a:p>
                    <a:p>
                      <a:pPr marL="0" marR="0" algn="ctr">
                        <a:spcBef>
                          <a:spcPts val="0"/>
                        </a:spcBef>
                        <a:spcAft>
                          <a:spcPts val="0"/>
                        </a:spcAft>
                      </a:pPr>
                      <a:r>
                        <a:rPr lang="en-US" sz="1400" dirty="0">
                          <a:effectLst/>
                        </a:rPr>
                        <a:t>11</a:t>
                      </a:r>
                      <a:endParaRPr lang="en-US" sz="1600" dirty="0">
                        <a:effectLst/>
                        <a:latin typeface="Times New Roman" panose="02020603050405020304" pitchFamily="18" charset="0"/>
                        <a:ea typeface="Calibri" panose="020F0502020204030204" pitchFamily="34" charset="0"/>
                      </a:endParaRPr>
                    </a:p>
                  </a:txBody>
                  <a:tcPr marL="68580" marR="68580" marT="0" marB="0"/>
                </a:tc>
                <a:tc>
                  <a:txBody>
                    <a:bodyPr/>
                    <a:lstStyle/>
                    <a:p>
                      <a:pPr marL="0" marR="0" algn="ctr">
                        <a:spcBef>
                          <a:spcPts val="0"/>
                        </a:spcBef>
                        <a:spcAft>
                          <a:spcPts val="0"/>
                        </a:spcAft>
                      </a:pPr>
                      <a:r>
                        <a:rPr lang="en-US" sz="1400" b="1">
                          <a:effectLst/>
                        </a:rPr>
                        <a:t>1000 - 1199</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1000 - 1072</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1073 - 1098</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a:effectLst/>
                        </a:rPr>
                        <a:t>1099 - 1140</a:t>
                      </a:r>
                      <a:endParaRPr lang="en-US" sz="1600" b="1">
                        <a:effectLst/>
                        <a:latin typeface="Times New Roman" panose="02020603050405020304" pitchFamily="18" charset="0"/>
                        <a:ea typeface="Calibri" panose="020F0502020204030204" pitchFamily="34" charset="0"/>
                      </a:endParaRPr>
                    </a:p>
                  </a:txBody>
                  <a:tcPr marL="68580" marR="68580" marT="0" marB="0" anchor="ctr"/>
                </a:tc>
                <a:tc>
                  <a:txBody>
                    <a:bodyPr/>
                    <a:lstStyle/>
                    <a:p>
                      <a:pPr marL="0" marR="0" algn="ctr">
                        <a:spcBef>
                          <a:spcPts val="0"/>
                        </a:spcBef>
                        <a:spcAft>
                          <a:spcPts val="0"/>
                        </a:spcAft>
                      </a:pPr>
                      <a:r>
                        <a:rPr lang="en-US" sz="1400" b="1" dirty="0">
                          <a:effectLst/>
                        </a:rPr>
                        <a:t>1141 - 1199</a:t>
                      </a:r>
                      <a:endParaRPr lang="en-US" sz="1600" b="1" dirty="0">
                        <a:effectLst/>
                        <a:latin typeface="Times New Roman" panose="02020603050405020304" pitchFamily="18" charset="0"/>
                        <a:ea typeface="Calibri" panose="020F0502020204030204" pitchFamily="34" charset="0"/>
                      </a:endParaRPr>
                    </a:p>
                  </a:txBody>
                  <a:tcPr marL="68580" marR="68580" marT="0" marB="0" anchor="ctr"/>
                </a:tc>
                <a:extLst>
                  <a:ext uri="{0D108BD9-81ED-4DB2-BD59-A6C34878D82A}">
                    <a16:rowId xmlns:a16="http://schemas.microsoft.com/office/drawing/2014/main" val="1038620378"/>
                  </a:ext>
                </a:extLst>
              </a:tr>
            </a:tbl>
          </a:graphicData>
        </a:graphic>
      </p:graphicFrame>
      <p:cxnSp>
        <p:nvCxnSpPr>
          <p:cNvPr id="10" name="Straight Connector 9"/>
          <p:cNvCxnSpPr/>
          <p:nvPr/>
        </p:nvCxnSpPr>
        <p:spPr>
          <a:xfrm>
            <a:off x="7125419" y="1310777"/>
            <a:ext cx="1348185" cy="0"/>
          </a:xfrm>
          <a:prstGeom prst="line">
            <a:avLst/>
          </a:prstGeom>
          <a:ln w="635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6345141" y="1302659"/>
            <a:ext cx="2128463" cy="2657091"/>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933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6019" y="387077"/>
            <a:ext cx="8088362" cy="3756046"/>
          </a:xfrm>
          <a:prstGeom prst="rect">
            <a:avLst/>
          </a:prstGeom>
        </p:spPr>
      </p:pic>
      <p:sp>
        <p:nvSpPr>
          <p:cNvPr id="5" name="TextBox 4"/>
          <p:cNvSpPr txBox="1"/>
          <p:nvPr/>
        </p:nvSpPr>
        <p:spPr>
          <a:xfrm>
            <a:off x="6603101" y="1755972"/>
            <a:ext cx="1975734" cy="400110"/>
          </a:xfrm>
          <a:prstGeom prst="rect">
            <a:avLst/>
          </a:prstGeom>
          <a:noFill/>
        </p:spPr>
        <p:txBody>
          <a:bodyPr wrap="none" rtlCol="0">
            <a:spAutoFit/>
          </a:bodyPr>
          <a:lstStyle/>
          <a:p>
            <a:r>
              <a:rPr lang="en-US" sz="2000" b="1" dirty="0">
                <a:solidFill>
                  <a:srgbClr val="C00000"/>
                </a:solidFill>
              </a:rPr>
              <a:t>Export Excel files</a:t>
            </a:r>
          </a:p>
        </p:txBody>
      </p:sp>
      <p:sp>
        <p:nvSpPr>
          <p:cNvPr id="6" name="TextBox 5"/>
          <p:cNvSpPr txBox="1"/>
          <p:nvPr/>
        </p:nvSpPr>
        <p:spPr>
          <a:xfrm>
            <a:off x="6446231" y="2670635"/>
            <a:ext cx="2283638" cy="400110"/>
          </a:xfrm>
          <a:prstGeom prst="rect">
            <a:avLst/>
          </a:prstGeom>
          <a:noFill/>
        </p:spPr>
        <p:txBody>
          <a:bodyPr wrap="none" rtlCol="0">
            <a:spAutoFit/>
          </a:bodyPr>
          <a:lstStyle/>
          <a:p>
            <a:r>
              <a:rPr lang="en-US" b="1" dirty="0">
                <a:solidFill>
                  <a:srgbClr val="C00000"/>
                </a:solidFill>
              </a:rPr>
              <a:t>Access </a:t>
            </a:r>
            <a:r>
              <a:rPr lang="en-US" sz="2000" b="1" dirty="0">
                <a:solidFill>
                  <a:srgbClr val="C00000"/>
                </a:solidFill>
              </a:rPr>
              <a:t>online</a:t>
            </a:r>
            <a:r>
              <a:rPr lang="en-US" b="1" dirty="0">
                <a:solidFill>
                  <a:srgbClr val="C00000"/>
                </a:solidFill>
              </a:rPr>
              <a:t> reports</a:t>
            </a:r>
          </a:p>
        </p:txBody>
      </p:sp>
    </p:spTree>
    <p:extLst>
      <p:ext uri="{BB962C8B-B14F-4D97-AF65-F5344CB8AC3E}">
        <p14:creationId xmlns:p14="http://schemas.microsoft.com/office/powerpoint/2010/main" val="65979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156179" y="31956"/>
            <a:ext cx="6838244" cy="6660837"/>
          </a:xfrm>
          <a:prstGeom prst="rect">
            <a:avLst/>
          </a:prstGeom>
        </p:spPr>
      </p:pic>
      <p:sp>
        <p:nvSpPr>
          <p:cNvPr id="5" name="TextBox 4"/>
          <p:cNvSpPr txBox="1"/>
          <p:nvPr/>
        </p:nvSpPr>
        <p:spPr>
          <a:xfrm>
            <a:off x="304800" y="1176402"/>
            <a:ext cx="1219200" cy="1569660"/>
          </a:xfrm>
          <a:prstGeom prst="rect">
            <a:avLst/>
          </a:prstGeom>
          <a:noFill/>
        </p:spPr>
        <p:txBody>
          <a:bodyPr wrap="square" rtlCol="0">
            <a:spAutoFit/>
          </a:bodyPr>
          <a:lstStyle/>
          <a:p>
            <a:r>
              <a:rPr lang="en-US" sz="3200" b="1" dirty="0"/>
              <a:t>ORS Home Page</a:t>
            </a:r>
          </a:p>
        </p:txBody>
      </p:sp>
      <p:pic>
        <p:nvPicPr>
          <p:cNvPr id="6" name="Picture 5"/>
          <p:cNvPicPr>
            <a:picLocks noChangeAspect="1"/>
          </p:cNvPicPr>
          <p:nvPr/>
        </p:nvPicPr>
        <p:blipFill>
          <a:blip r:embed="rId3"/>
          <a:stretch>
            <a:fillRect/>
          </a:stretch>
        </p:blipFill>
        <p:spPr>
          <a:xfrm>
            <a:off x="151166" y="2946505"/>
            <a:ext cx="1526468" cy="1647978"/>
          </a:xfrm>
          <a:prstGeom prst="rect">
            <a:avLst/>
          </a:prstGeom>
        </p:spPr>
      </p:pic>
      <p:sp>
        <p:nvSpPr>
          <p:cNvPr id="7" name="TextBox 6"/>
          <p:cNvSpPr txBox="1"/>
          <p:nvPr/>
        </p:nvSpPr>
        <p:spPr>
          <a:xfrm>
            <a:off x="2389261" y="3208485"/>
            <a:ext cx="2550291" cy="307777"/>
          </a:xfrm>
          <a:prstGeom prst="rect">
            <a:avLst/>
          </a:prstGeom>
          <a:solidFill>
            <a:schemeClr val="bg1"/>
          </a:solidFill>
        </p:spPr>
        <p:txBody>
          <a:bodyPr wrap="square" rtlCol="0">
            <a:spAutoFit/>
          </a:bodyPr>
          <a:lstStyle/>
          <a:p>
            <a:r>
              <a:rPr lang="en-US" sz="1400" dirty="0"/>
              <a:t>Demo Schools</a:t>
            </a:r>
          </a:p>
        </p:txBody>
      </p:sp>
      <p:sp>
        <p:nvSpPr>
          <p:cNvPr id="2" name="Oval 1"/>
          <p:cNvSpPr/>
          <p:nvPr/>
        </p:nvSpPr>
        <p:spPr>
          <a:xfrm>
            <a:off x="3274828" y="5810693"/>
            <a:ext cx="1892595" cy="398721"/>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799602" y="5487527"/>
            <a:ext cx="2068491" cy="646331"/>
          </a:xfrm>
          <a:prstGeom prst="rect">
            <a:avLst/>
          </a:prstGeom>
          <a:noFill/>
        </p:spPr>
        <p:txBody>
          <a:bodyPr wrap="square" rtlCol="0">
            <a:spAutoFit/>
          </a:bodyPr>
          <a:lstStyle/>
          <a:p>
            <a:r>
              <a:rPr lang="en-US" b="1" dirty="0">
                <a:solidFill>
                  <a:srgbClr val="C00000"/>
                </a:solidFill>
              </a:rPr>
              <a:t>Click on to access</a:t>
            </a:r>
          </a:p>
          <a:p>
            <a:r>
              <a:rPr lang="en-US" b="1" dirty="0">
                <a:solidFill>
                  <a:srgbClr val="C00000"/>
                </a:solidFill>
              </a:rPr>
              <a:t>grade level reports</a:t>
            </a:r>
          </a:p>
        </p:txBody>
      </p:sp>
      <p:cxnSp>
        <p:nvCxnSpPr>
          <p:cNvPr id="9" name="Straight Arrow Connector 8"/>
          <p:cNvCxnSpPr>
            <a:endCxn id="3" idx="1"/>
          </p:cNvCxnSpPr>
          <p:nvPr/>
        </p:nvCxnSpPr>
        <p:spPr>
          <a:xfrm flipV="1">
            <a:off x="5167423" y="5810693"/>
            <a:ext cx="632179" cy="19936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585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1600" y="195149"/>
            <a:ext cx="4979248" cy="400110"/>
          </a:xfrm>
          <a:prstGeom prst="rect">
            <a:avLst/>
          </a:prstGeom>
          <a:noFill/>
        </p:spPr>
        <p:txBody>
          <a:bodyPr wrap="none" rtlCol="0">
            <a:spAutoFit/>
          </a:bodyPr>
          <a:lstStyle/>
          <a:p>
            <a:r>
              <a:rPr lang="en-US" sz="2000" b="1" dirty="0"/>
              <a:t>Overall Science Results by District and School</a:t>
            </a:r>
          </a:p>
        </p:txBody>
      </p:sp>
      <p:pic>
        <p:nvPicPr>
          <p:cNvPr id="6" name="Picture 5"/>
          <p:cNvPicPr>
            <a:picLocks noChangeAspect="1"/>
          </p:cNvPicPr>
          <p:nvPr/>
        </p:nvPicPr>
        <p:blipFill>
          <a:blip r:embed="rId2"/>
          <a:stretch>
            <a:fillRect/>
          </a:stretch>
        </p:blipFill>
        <p:spPr>
          <a:xfrm>
            <a:off x="185738" y="595259"/>
            <a:ext cx="5983111" cy="933645"/>
          </a:xfrm>
          <a:prstGeom prst="rect">
            <a:avLst/>
          </a:prstGeom>
        </p:spPr>
      </p:pic>
      <p:pic>
        <p:nvPicPr>
          <p:cNvPr id="9" name="Picture 8"/>
          <p:cNvPicPr>
            <a:picLocks noChangeAspect="1"/>
          </p:cNvPicPr>
          <p:nvPr/>
        </p:nvPicPr>
        <p:blipFill>
          <a:blip r:embed="rId3"/>
          <a:stretch>
            <a:fillRect/>
          </a:stretch>
        </p:blipFill>
        <p:spPr>
          <a:xfrm>
            <a:off x="122214" y="1623192"/>
            <a:ext cx="8958262" cy="3390305"/>
          </a:xfrm>
          <a:prstGeom prst="rect">
            <a:avLst/>
          </a:prstGeom>
        </p:spPr>
      </p:pic>
      <p:cxnSp>
        <p:nvCxnSpPr>
          <p:cNvPr id="8" name="Straight Arrow Connector 7"/>
          <p:cNvCxnSpPr/>
          <p:nvPr/>
        </p:nvCxnSpPr>
        <p:spPr>
          <a:xfrm>
            <a:off x="1938947" y="1422400"/>
            <a:ext cx="2531393" cy="3685386"/>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a:stretch>
            <a:fillRect/>
          </a:stretch>
        </p:blipFill>
        <p:spPr>
          <a:xfrm>
            <a:off x="5600933" y="928829"/>
            <a:ext cx="3362325" cy="600075"/>
          </a:xfrm>
          <a:prstGeom prst="rect">
            <a:avLst/>
          </a:prstGeom>
        </p:spPr>
      </p:pic>
      <p:sp>
        <p:nvSpPr>
          <p:cNvPr id="11" name="TextBox 10"/>
          <p:cNvSpPr txBox="1"/>
          <p:nvPr/>
        </p:nvSpPr>
        <p:spPr>
          <a:xfrm>
            <a:off x="4480747" y="5107786"/>
            <a:ext cx="3310586" cy="1200329"/>
          </a:xfrm>
          <a:prstGeom prst="rect">
            <a:avLst/>
          </a:prstGeom>
          <a:noFill/>
          <a:ln w="12700">
            <a:solidFill>
              <a:schemeClr val="tx1"/>
            </a:solidFill>
          </a:ln>
        </p:spPr>
        <p:txBody>
          <a:bodyPr wrap="none" rtlCol="0">
            <a:spAutoFit/>
          </a:bodyPr>
          <a:lstStyle/>
          <a:p>
            <a:r>
              <a:rPr lang="en-US" dirty="0"/>
              <a:t>Ethnicity/Race</a:t>
            </a:r>
          </a:p>
          <a:p>
            <a:r>
              <a:rPr lang="en-US" dirty="0"/>
              <a:t>Gender</a:t>
            </a:r>
          </a:p>
          <a:p>
            <a:r>
              <a:rPr lang="en-US" dirty="0"/>
              <a:t>IDEA Indicator</a:t>
            </a:r>
          </a:p>
          <a:p>
            <a:r>
              <a:rPr lang="en-US" dirty="0"/>
              <a:t>Limited English Proficiency Status</a:t>
            </a:r>
          </a:p>
        </p:txBody>
      </p:sp>
      <p:sp>
        <p:nvSpPr>
          <p:cNvPr id="13" name="TextBox 12"/>
          <p:cNvSpPr txBox="1"/>
          <p:nvPr/>
        </p:nvSpPr>
        <p:spPr>
          <a:xfrm>
            <a:off x="216888" y="2137779"/>
            <a:ext cx="1619608" cy="461665"/>
          </a:xfrm>
          <a:prstGeom prst="rect">
            <a:avLst/>
          </a:prstGeom>
          <a:solidFill>
            <a:schemeClr val="bg1"/>
          </a:solidFill>
        </p:spPr>
        <p:txBody>
          <a:bodyPr wrap="square" rtlCol="0">
            <a:spAutoFit/>
          </a:bodyPr>
          <a:lstStyle/>
          <a:p>
            <a:r>
              <a:rPr lang="en-US" sz="1200" b="1" dirty="0"/>
              <a:t>Demo District</a:t>
            </a:r>
          </a:p>
          <a:p>
            <a:endParaRPr lang="en-US" sz="1200" b="1" dirty="0"/>
          </a:p>
        </p:txBody>
      </p:sp>
      <p:sp>
        <p:nvSpPr>
          <p:cNvPr id="14" name="TextBox 13"/>
          <p:cNvSpPr txBox="1"/>
          <p:nvPr/>
        </p:nvSpPr>
        <p:spPr>
          <a:xfrm>
            <a:off x="270485" y="2811235"/>
            <a:ext cx="1569847" cy="461665"/>
          </a:xfrm>
          <a:prstGeom prst="rect">
            <a:avLst/>
          </a:prstGeom>
          <a:solidFill>
            <a:schemeClr val="bg1"/>
          </a:solidFill>
        </p:spPr>
        <p:txBody>
          <a:bodyPr wrap="square" rtlCol="0">
            <a:spAutoFit/>
          </a:bodyPr>
          <a:lstStyle/>
          <a:p>
            <a:r>
              <a:rPr lang="en-US" sz="1200" b="1" dirty="0"/>
              <a:t>Demo School 1</a:t>
            </a:r>
          </a:p>
          <a:p>
            <a:endParaRPr lang="en-US" sz="1200" b="1" dirty="0"/>
          </a:p>
        </p:txBody>
      </p:sp>
      <p:sp>
        <p:nvSpPr>
          <p:cNvPr id="15" name="TextBox 14"/>
          <p:cNvSpPr txBox="1"/>
          <p:nvPr/>
        </p:nvSpPr>
        <p:spPr>
          <a:xfrm>
            <a:off x="261521" y="3396545"/>
            <a:ext cx="1569847" cy="461665"/>
          </a:xfrm>
          <a:prstGeom prst="rect">
            <a:avLst/>
          </a:prstGeom>
          <a:solidFill>
            <a:schemeClr val="bg1"/>
          </a:solidFill>
        </p:spPr>
        <p:txBody>
          <a:bodyPr wrap="square" rtlCol="0">
            <a:spAutoFit/>
          </a:bodyPr>
          <a:lstStyle/>
          <a:p>
            <a:r>
              <a:rPr lang="en-US" sz="1200" b="1" dirty="0"/>
              <a:t>Demo School 2</a:t>
            </a:r>
          </a:p>
          <a:p>
            <a:endParaRPr lang="en-US" sz="1200" b="1" dirty="0"/>
          </a:p>
        </p:txBody>
      </p:sp>
      <p:sp>
        <p:nvSpPr>
          <p:cNvPr id="16" name="TextBox 15"/>
          <p:cNvSpPr txBox="1"/>
          <p:nvPr/>
        </p:nvSpPr>
        <p:spPr>
          <a:xfrm>
            <a:off x="257684" y="4617766"/>
            <a:ext cx="1569847" cy="461665"/>
          </a:xfrm>
          <a:prstGeom prst="rect">
            <a:avLst/>
          </a:prstGeom>
          <a:solidFill>
            <a:schemeClr val="bg1"/>
          </a:solidFill>
        </p:spPr>
        <p:txBody>
          <a:bodyPr wrap="square" rtlCol="0">
            <a:spAutoFit/>
          </a:bodyPr>
          <a:lstStyle/>
          <a:p>
            <a:r>
              <a:rPr lang="en-US" sz="1200" b="1" dirty="0"/>
              <a:t>Demo School 4</a:t>
            </a:r>
          </a:p>
          <a:p>
            <a:endParaRPr lang="en-US" sz="1200" b="1" dirty="0"/>
          </a:p>
        </p:txBody>
      </p:sp>
      <p:sp>
        <p:nvSpPr>
          <p:cNvPr id="17" name="TextBox 16"/>
          <p:cNvSpPr txBox="1"/>
          <p:nvPr/>
        </p:nvSpPr>
        <p:spPr>
          <a:xfrm>
            <a:off x="257685" y="3977462"/>
            <a:ext cx="1569847" cy="461665"/>
          </a:xfrm>
          <a:prstGeom prst="rect">
            <a:avLst/>
          </a:prstGeom>
          <a:solidFill>
            <a:schemeClr val="bg1"/>
          </a:solidFill>
        </p:spPr>
        <p:txBody>
          <a:bodyPr wrap="square" rtlCol="0">
            <a:spAutoFit/>
          </a:bodyPr>
          <a:lstStyle/>
          <a:p>
            <a:r>
              <a:rPr lang="en-US" sz="1200" b="1" dirty="0"/>
              <a:t>Demo School 3</a:t>
            </a:r>
          </a:p>
          <a:p>
            <a:endParaRPr lang="en-US" sz="1200" b="1" dirty="0"/>
          </a:p>
        </p:txBody>
      </p:sp>
      <p:sp>
        <p:nvSpPr>
          <p:cNvPr id="2" name="Oval 1"/>
          <p:cNvSpPr/>
          <p:nvPr/>
        </p:nvSpPr>
        <p:spPr>
          <a:xfrm>
            <a:off x="122214" y="1963972"/>
            <a:ext cx="1507803" cy="723569"/>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883565" y="2687541"/>
            <a:ext cx="611280" cy="259405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194409" y="5341819"/>
            <a:ext cx="2781243" cy="949942"/>
          </a:xfrm>
          <a:prstGeom prst="rect">
            <a:avLst/>
          </a:prstGeom>
          <a:noFill/>
          <a:ln w="19050">
            <a:solidFill>
              <a:srgbClr val="7030A0"/>
            </a:solidFill>
          </a:ln>
        </p:spPr>
        <p:txBody>
          <a:bodyPr wrap="square" rtlCol="0">
            <a:spAutoFit/>
          </a:bodyPr>
          <a:lstStyle/>
          <a:p>
            <a:r>
              <a:rPr lang="en-US" dirty="0"/>
              <a:t>Click on the district or school to get more detailed reports (see next slide).</a:t>
            </a:r>
          </a:p>
        </p:txBody>
      </p:sp>
    </p:spTree>
    <p:extLst>
      <p:ext uri="{BB962C8B-B14F-4D97-AF65-F5344CB8AC3E}">
        <p14:creationId xmlns:p14="http://schemas.microsoft.com/office/powerpoint/2010/main" val="133368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1176" y="308165"/>
            <a:ext cx="4778940" cy="5316679"/>
          </a:xfrm>
          <a:prstGeom prst="rect">
            <a:avLst/>
          </a:prstGeom>
        </p:spPr>
      </p:pic>
      <p:pic>
        <p:nvPicPr>
          <p:cNvPr id="5" name="Picture 4"/>
          <p:cNvPicPr>
            <a:picLocks noChangeAspect="1"/>
          </p:cNvPicPr>
          <p:nvPr/>
        </p:nvPicPr>
        <p:blipFill>
          <a:blip r:embed="rId3"/>
          <a:stretch>
            <a:fillRect/>
          </a:stretch>
        </p:blipFill>
        <p:spPr>
          <a:xfrm>
            <a:off x="5484412" y="2571750"/>
            <a:ext cx="3200400" cy="1714500"/>
          </a:xfrm>
          <a:prstGeom prst="rect">
            <a:avLst/>
          </a:prstGeom>
        </p:spPr>
      </p:pic>
      <p:cxnSp>
        <p:nvCxnSpPr>
          <p:cNvPr id="7" name="Straight Arrow Connector 6"/>
          <p:cNvCxnSpPr>
            <a:endCxn id="5" idx="1"/>
          </p:cNvCxnSpPr>
          <p:nvPr/>
        </p:nvCxnSpPr>
        <p:spPr>
          <a:xfrm flipV="1">
            <a:off x="4198289" y="3429000"/>
            <a:ext cx="1286123" cy="188843"/>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886592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SDE_ppt_template2</Template>
  <TotalTime>6256</TotalTime>
  <Words>785</Words>
  <Application>Microsoft Macintosh PowerPoint</Application>
  <PresentationFormat>On-screen Show (4:3)</PresentationFormat>
  <Paragraphs>135</Paragraphs>
  <Slides>15</Slides>
  <Notes>0</Notes>
  <HiddenSlides>0</HiddenSlides>
  <MMClips>0</MMClips>
  <ScaleCrop>false</ScaleCrop>
  <HeadingPairs>
    <vt:vector size="6" baseType="variant">
      <vt:variant>
        <vt:lpstr>Fonts Used</vt:lpstr>
      </vt:variant>
      <vt:variant>
        <vt:i4>5</vt:i4>
      </vt:variant>
      <vt:variant>
        <vt:lpstr>Theme</vt:lpstr>
      </vt:variant>
      <vt:variant>
        <vt:i4>6</vt:i4>
      </vt:variant>
      <vt:variant>
        <vt:lpstr>Slide Titles</vt:lpstr>
      </vt:variant>
      <vt:variant>
        <vt:i4>15</vt:i4>
      </vt:variant>
    </vt:vector>
  </HeadingPairs>
  <TitlesOfParts>
    <vt:vector size="26" baseType="lpstr">
      <vt:lpstr>Arial</vt:lpstr>
      <vt:lpstr>Calibri</vt:lpstr>
      <vt:lpstr>Calibri Light</vt:lpstr>
      <vt:lpstr>Times New Roman</vt:lpstr>
      <vt:lpstr>Wingdings</vt:lpstr>
      <vt:lpstr>Custom Design</vt:lpstr>
      <vt:lpstr>1_Custom Design</vt:lpstr>
      <vt:lpstr>2_Custom Design</vt:lpstr>
      <vt:lpstr>3_Custom Design</vt:lpstr>
      <vt:lpstr>4_Custom Design</vt:lpstr>
      <vt:lpstr>5_Custom Design</vt:lpstr>
      <vt:lpstr>2019 NGSS Assessment Results</vt:lpstr>
      <vt:lpstr>PowerPoint Presentation</vt:lpstr>
      <vt:lpstr>2019 NGSS Assessment Results</vt:lpstr>
      <vt:lpstr>PowerPoint Presentation</vt:lpstr>
      <vt:lpstr>2019 NGSS Assessment Results</vt:lpstr>
      <vt:lpstr>PowerPoint Presentation</vt:lpstr>
      <vt:lpstr>PowerPoint Presentation</vt:lpstr>
      <vt:lpstr>PowerPoint Presentation</vt:lpstr>
      <vt:lpstr>PowerPoint Presentation</vt:lpstr>
      <vt:lpstr>PowerPoint Presentation</vt:lpstr>
      <vt:lpstr>PowerPoint Presentation</vt:lpstr>
      <vt:lpstr>Sample Individual Student Report</vt:lpstr>
      <vt:lpstr>Future of NGSS Assessments and Reporting</vt:lpstr>
      <vt:lpstr>NGSS Interim Assessments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CONNECTICUT STATE DEPARTMENT OF EDUCATION</dc:title>
  <dc:creator>Greig, Jeff</dc:creator>
  <cp:lastModifiedBy>JOHN DUFFY</cp:lastModifiedBy>
  <cp:revision>421</cp:revision>
  <cp:lastPrinted>2017-09-11T11:57:49Z</cp:lastPrinted>
  <dcterms:created xsi:type="dcterms:W3CDTF">2016-06-06T16:39:13Z</dcterms:created>
  <dcterms:modified xsi:type="dcterms:W3CDTF">2019-10-02T18:10:41Z</dcterms:modified>
</cp:coreProperties>
</file>